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embeddedFontLst>
    <p:embeddedFont>
      <p:font typeface="Source Serif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Chelsea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016915-5964-4B15-81F6-B10B60AFCDA5}">
  <a:tblStyle styleId="{CC016915-5964-4B15-81F6-B10B60AFCD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SourceSerifPro-regular.fntdata"/><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SourceSerifPro-italic.fntdata"/><Relationship Id="rId10" Type="http://schemas.openxmlformats.org/officeDocument/2006/relationships/slide" Target="slides/slide2.xml"/><Relationship Id="rId32" Type="http://schemas.openxmlformats.org/officeDocument/2006/relationships/font" Target="fonts/SourceSerifPro-bold.fntdata"/><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font" Target="fonts/SourceSerifPro-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26T17:18:05.280">
    <p:pos x="4079" y="618"/>
    <p:text>might be most influential piece of the project. he just wants a simple  metric to understand how a variety of factors impact</p:text>
  </p:cm>
  <p:cm authorId="0" idx="2" dt="2021-02-26T17:18:05.280">
    <p:pos x="4079" y="618"/>
    <p:text>would we be able to tell the best frequency to design bike for when cyclists are standing out of the saddle.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2-26T17:14:56.271">
    <p:pos x="2515" y="1012"/>
    <p:text>Generate dominant muscle expenditure over position as it might leave out errors from the holistic mode.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e78d0b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e78d0b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e117f00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e117f00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Carmichael said we should just do with all muscles since we can drive cadence at constant speed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e117f0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e117f0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0cc75a5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0cc75a5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0cc75a56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0cc75a56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0cc75a56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0cc75a56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df8e3b080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df8e3b080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df8e3b080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df8e3b080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df8e3b080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df8e3b080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df8e3b080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df8e3b080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Constraints</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Muscles</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Cadence</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0cc75a56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0cc75a56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df8e3b080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df8e3b080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is 0.5x</a:t>
            </a:r>
            <a:endParaRPr/>
          </a:p>
          <a:p>
            <a:pPr indent="0" lvl="0" marL="0" rtl="0" algn="l">
              <a:spcBef>
                <a:spcPts val="0"/>
              </a:spcBef>
              <a:spcAft>
                <a:spcPts val="0"/>
              </a:spcAft>
              <a:buNone/>
            </a:pPr>
            <a:r>
              <a:rPr lang="en"/>
              <a:t>This is what we will refer to as our “bare bones” cycling model. It is adapted from the original ME 485 model, however we strip off the musculature completely, leaving us with only rigid bodies and free of dissipative forces.</a:t>
            </a:r>
            <a:endParaRPr/>
          </a:p>
          <a:p>
            <a:pPr indent="0" lvl="0" marL="0" rtl="0" algn="l">
              <a:spcBef>
                <a:spcPts val="0"/>
              </a:spcBef>
              <a:spcAft>
                <a:spcPts val="0"/>
              </a:spcAft>
              <a:buNone/>
            </a:pPr>
            <a:r>
              <a:rPr lang="en"/>
              <a:t>We then allow the pelvis to be locked in space, essentially fixed to the saddle position, and the foot constrained to the pedal. The crank angle is prescribed to a linearly increasing function in time, yielding a constant cadence.</a:t>
            </a:r>
            <a:endParaRPr/>
          </a:p>
          <a:p>
            <a:pPr indent="0" lvl="0" marL="0" rtl="0" algn="l">
              <a:spcBef>
                <a:spcPts val="0"/>
              </a:spcBef>
              <a:spcAft>
                <a:spcPts val="0"/>
              </a:spcAft>
              <a:buNone/>
            </a:pPr>
            <a:r>
              <a:rPr i="1" lang="en"/>
              <a:t>This is the streamlined approach we will use to capture joint angle trajectories as we iterate through a wide range of saddle positions.</a:t>
            </a:r>
            <a:endParaRPr i="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f8e3b080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df8e3b080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980000"/>
              </a:buClr>
              <a:buSzPts val="900"/>
              <a:buFont typeface="Source Serif Pro"/>
              <a:buChar char="●"/>
            </a:pPr>
            <a:r>
              <a:rPr i="1" lang="en" sz="900">
                <a:solidFill>
                  <a:schemeClr val="dk1"/>
                </a:solidFill>
                <a:latin typeface="Source Serif Pro"/>
                <a:ea typeface="Source Serif Pro"/>
                <a:cs typeface="Source Serif Pro"/>
                <a:sym typeface="Source Serif Pro"/>
              </a:rPr>
              <a:t>CEC					Additional Constraints File  (optional)</a:t>
            </a:r>
            <a:endParaRPr i="1" sz="900">
              <a:solidFill>
                <a:schemeClr val="dk1"/>
              </a:solidFill>
              <a:latin typeface="Source Serif Pro"/>
              <a:ea typeface="Source Serif Pro"/>
              <a:cs typeface="Source Serif Pro"/>
              <a:sym typeface="Source Serif Pro"/>
            </a:endParaRPr>
          </a:p>
          <a:p>
            <a:pPr indent="-304800" lvl="0" marL="457200" rtl="0" algn="just">
              <a:lnSpc>
                <a:spcPct val="107916"/>
              </a:lnSpc>
              <a:spcBef>
                <a:spcPts val="0"/>
              </a:spcBef>
              <a:spcAft>
                <a:spcPts val="0"/>
              </a:spcAft>
              <a:buClr>
                <a:schemeClr val="dk1"/>
              </a:buClr>
              <a:buSzPts val="1200"/>
              <a:buFont typeface="Source Serif Pro"/>
              <a:buChar char="●"/>
            </a:pPr>
            <a:r>
              <a:rPr lang="en" sz="1200">
                <a:solidFill>
                  <a:schemeClr val="dk1"/>
                </a:solidFill>
                <a:latin typeface="Calibri"/>
                <a:ea typeface="Calibri"/>
                <a:cs typeface="Calibri"/>
                <a:sym typeface="Calibri"/>
              </a:rPr>
              <a:t>each of the files is specific and must be tailored to accommodate each model’s kinematics and anthropometric measurements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 files must be specific for each model’s kinematics because the human body is highly variable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Muscle (length, velocity, activation)</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flexion/low flexion conditions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Realistic dynamics is optimization problem of different combo of muscles activations and timings</a:t>
            </a:r>
            <a:endParaRPr b="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Multi scale model (muscles; bones; over large joint angles)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we have established a set of overall files --&gt; expect and anticipate minor modifications needed in between kinematic sets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TT weights	actuation constraints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Confirmed with opensim expert as best version of streamlined process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df8e3b080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df8e3b080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980000"/>
              </a:buClr>
              <a:buSzPts val="1400"/>
              <a:buFont typeface="Source Serif Pro"/>
              <a:buChar char="●"/>
            </a:pPr>
            <a:r>
              <a:rPr i="1" lang="en" sz="15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Step 4: run CMC Tool and extract muscle excitations and metabolic probe data</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See in the following slides what constitutes criteria for acceptable results</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Next steps for testing:</a:t>
            </a:r>
            <a:endParaRPr sz="14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rgbClr val="980000"/>
              </a:buClr>
              <a:buSzPts val="1200"/>
              <a:buFont typeface="Source Serif Pro"/>
              <a:buChar char="○"/>
            </a:pPr>
            <a:r>
              <a:rPr lang="en" sz="1200">
                <a:solidFill>
                  <a:schemeClr val="dk1"/>
                </a:solidFill>
                <a:latin typeface="Source Serif Pro"/>
                <a:ea typeface="Source Serif Pro"/>
                <a:cs typeface="Source Serif Pro"/>
                <a:sym typeface="Source Serif Pro"/>
              </a:rPr>
              <a:t>Change saddle position (X,Y)</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rgbClr val="980000"/>
              </a:buClr>
              <a:buSzPts val="1200"/>
              <a:buFont typeface="Source Serif Pro"/>
              <a:buChar char="○"/>
            </a:pPr>
            <a:r>
              <a:rPr lang="en" sz="1200">
                <a:solidFill>
                  <a:schemeClr val="dk1"/>
                </a:solidFill>
                <a:latin typeface="Source Serif Pro"/>
                <a:ea typeface="Source Serif Pro"/>
                <a:cs typeface="Source Serif Pro"/>
                <a:sym typeface="Source Serif Pro"/>
              </a:rPr>
              <a:t>Discover how changes affect muscle activations &amp; metabolic cost</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df8e3b08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df8e3b08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df8e3b080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df8e3b080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Each muscle, given it’s force length and force velocity relationship can output a potential maximal force (given fiber length, fiber velocity) over time of a crank rotation</a:t>
            </a:r>
            <a:endParaRPr i="1" sz="1500">
              <a:solidFill>
                <a:schemeClr val="dk1"/>
              </a:solidFill>
              <a:latin typeface="Source Serif Pro"/>
              <a:ea typeface="Source Serif Pro"/>
              <a:cs typeface="Source Serif Pro"/>
              <a:sym typeface="Source Serif Pro"/>
            </a:endParaRPr>
          </a:p>
          <a:p>
            <a:pPr indent="-323850" lvl="0" marL="457200" rtl="0" algn="l">
              <a:spcBef>
                <a:spcPts val="0"/>
              </a:spcBef>
              <a:spcAft>
                <a:spcPts val="0"/>
              </a:spcAft>
              <a:buClr>
                <a:srgbClr val="980000"/>
              </a:buClr>
              <a:buSzPts val="1500"/>
              <a:buFont typeface="Source Serif Pro"/>
              <a:buChar char="●"/>
            </a:pPr>
            <a:r>
              <a:rPr i="1" lang="en" sz="1500">
                <a:solidFill>
                  <a:schemeClr val="dk1"/>
                </a:solidFill>
                <a:latin typeface="Source Serif Pro"/>
                <a:ea typeface="Source Serif Pro"/>
                <a:cs typeface="Source Serif Pro"/>
                <a:sym typeface="Source Serif Pro"/>
              </a:rPr>
              <a:t>CEC</a:t>
            </a:r>
            <a:endParaRPr/>
          </a:p>
          <a:p>
            <a:pPr indent="-317500" lvl="0" marL="457200" rtl="0" algn="l">
              <a:spcBef>
                <a:spcPts val="0"/>
              </a:spcBef>
              <a:spcAft>
                <a:spcPts val="0"/>
              </a:spcAft>
              <a:buClr>
                <a:srgbClr val="980000"/>
              </a:buClr>
              <a:buSzPts val="1400"/>
              <a:buFont typeface="Source Serif Pro"/>
              <a:buChar char="●"/>
            </a:pPr>
            <a:r>
              <a:rPr lang="en"/>
              <a:t>With our simple model, we were able to complete the final step in our workflow to show a successful CMC run.</a:t>
            </a:r>
            <a:endParaRPr/>
          </a:p>
          <a:p>
            <a:pPr indent="-317500" lvl="0" marL="457200" rtl="0" algn="l">
              <a:spcBef>
                <a:spcPts val="0"/>
              </a:spcBef>
              <a:spcAft>
                <a:spcPts val="0"/>
              </a:spcAft>
              <a:buClr>
                <a:srgbClr val="980000"/>
              </a:buClr>
              <a:buSzPts val="1400"/>
              <a:buFont typeface="Source Serif Pro"/>
              <a:buChar char="●"/>
            </a:pPr>
            <a:r>
              <a:rPr lang="en"/>
              <a:t>All 4 muscles are activated in the pedaling motion.</a:t>
            </a:r>
            <a:endParaRPr/>
          </a:p>
          <a:p>
            <a:pPr indent="-317500" lvl="0" marL="457200" rtl="0" algn="l">
              <a:spcBef>
                <a:spcPts val="0"/>
              </a:spcBef>
              <a:spcAft>
                <a:spcPts val="0"/>
              </a:spcAft>
              <a:buClr>
                <a:srgbClr val="980000"/>
              </a:buClr>
              <a:buSzPts val="1400"/>
              <a:buFont typeface="Source Serif Pro"/>
              <a:buChar char="●"/>
            </a:pPr>
            <a:r>
              <a:rPr lang="en"/>
              <a:t>The overall kinematics of the hip, knee, and ankle joints are acceptable</a:t>
            </a:r>
            <a:endParaRPr/>
          </a:p>
          <a:p>
            <a:pPr indent="-304800" lvl="1" marL="914400" rtl="0" algn="l">
              <a:spcBef>
                <a:spcPts val="0"/>
              </a:spcBef>
              <a:spcAft>
                <a:spcPts val="0"/>
              </a:spcAft>
              <a:buClr>
                <a:srgbClr val="980000"/>
              </a:buClr>
              <a:buSzPts val="1200"/>
              <a:buFont typeface="Source Serif Pro"/>
              <a:buChar char="○"/>
            </a:pPr>
            <a:r>
              <a:rPr lang="en"/>
              <a:t>Achieved constant cadence model</a:t>
            </a:r>
            <a:endParaRPr/>
          </a:p>
          <a:p>
            <a:pPr indent="-304800" lvl="1" marL="914400" rtl="0" algn="l">
              <a:spcBef>
                <a:spcPts val="0"/>
              </a:spcBef>
              <a:spcAft>
                <a:spcPts val="0"/>
              </a:spcAft>
              <a:buClr>
                <a:srgbClr val="980000"/>
              </a:buClr>
              <a:buSzPts val="1200"/>
              <a:buFont typeface="Source Serif Pro"/>
              <a:buChar char="○"/>
            </a:pPr>
            <a:r>
              <a:rPr lang="en"/>
              <a:t>we have since achieved similarly successful results with other models.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0cc75a56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0cc75a56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0eb0a4a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0eb0a4a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e117f00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e117f00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[cc] </a:t>
            </a:r>
            <a:r>
              <a:rPr lang="en"/>
              <a:t>This timeline has a visual representation of our work for the next several weeks. The blocks in green are currently being worked on and we have a couple weeks at the end for buffer and final wrap up activities.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df8e3b080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df8e3b080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1’ - all</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0eb0a4a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0eb0a4a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1’ - all</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980000"/>
              </a:buClr>
              <a:buSzPts val="1800"/>
              <a:buChar char="●"/>
              <a:defRPr/>
            </a:lvl1pPr>
            <a:lvl2pPr indent="-317500" lvl="1" marL="914400" rtl="0">
              <a:spcBef>
                <a:spcPts val="0"/>
              </a:spcBef>
              <a:spcAft>
                <a:spcPts val="0"/>
              </a:spcAft>
              <a:buClr>
                <a:srgbClr val="980000"/>
              </a:buClr>
              <a:buSzPts val="1400"/>
              <a:buChar char="○"/>
              <a:defRPr/>
            </a:lvl2pPr>
            <a:lvl3pPr indent="-317500" lvl="2" marL="1371600" rtl="0">
              <a:spcBef>
                <a:spcPts val="0"/>
              </a:spcBef>
              <a:spcAft>
                <a:spcPts val="0"/>
              </a:spcAft>
              <a:buClr>
                <a:srgbClr val="980000"/>
              </a:buClr>
              <a:buSzPts val="1400"/>
              <a:buChar char="■"/>
              <a:defRPr/>
            </a:lvl3pPr>
            <a:lvl4pPr indent="-317500" lvl="3" marL="1828800" rtl="0">
              <a:spcBef>
                <a:spcPts val="0"/>
              </a:spcBef>
              <a:spcAft>
                <a:spcPts val="0"/>
              </a:spcAft>
              <a:buClr>
                <a:srgbClr val="980000"/>
              </a:buClr>
              <a:buSzPts val="1400"/>
              <a:buChar char="●"/>
              <a:defRPr/>
            </a:lvl4pPr>
            <a:lvl5pPr indent="-317500" lvl="4" marL="2286000" rtl="0">
              <a:spcBef>
                <a:spcPts val="0"/>
              </a:spcBef>
              <a:spcAft>
                <a:spcPts val="0"/>
              </a:spcAft>
              <a:buClr>
                <a:srgbClr val="980000"/>
              </a:buClr>
              <a:buSzPts val="1400"/>
              <a:buChar char="○"/>
              <a:defRPr/>
            </a:lvl5pPr>
            <a:lvl6pPr indent="-317500" lvl="5" marL="2743200" rtl="0">
              <a:spcBef>
                <a:spcPts val="0"/>
              </a:spcBef>
              <a:spcAft>
                <a:spcPts val="0"/>
              </a:spcAft>
              <a:buClr>
                <a:srgbClr val="980000"/>
              </a:buClr>
              <a:buSzPts val="1400"/>
              <a:buChar char="■"/>
              <a:defRPr/>
            </a:lvl6pPr>
            <a:lvl7pPr indent="-317500" lvl="6" marL="3200400" rtl="0">
              <a:spcBef>
                <a:spcPts val="0"/>
              </a:spcBef>
              <a:spcAft>
                <a:spcPts val="0"/>
              </a:spcAft>
              <a:buClr>
                <a:srgbClr val="980000"/>
              </a:buClr>
              <a:buSzPts val="1400"/>
              <a:buChar char="●"/>
              <a:defRPr/>
            </a:lvl7pPr>
            <a:lvl8pPr indent="-317500" lvl="7" marL="3657600" rtl="0">
              <a:spcBef>
                <a:spcPts val="0"/>
              </a:spcBef>
              <a:spcAft>
                <a:spcPts val="0"/>
              </a:spcAft>
              <a:buClr>
                <a:srgbClr val="980000"/>
              </a:buClr>
              <a:buSzPts val="1400"/>
              <a:buChar char="○"/>
              <a:defRPr/>
            </a:lvl8pPr>
            <a:lvl9pPr indent="-317500" lvl="8" marL="4114800" rtl="0">
              <a:spcBef>
                <a:spcPts val="0"/>
              </a:spcBef>
              <a:spcAft>
                <a:spcPts val="0"/>
              </a:spcAft>
              <a:buClr>
                <a:srgbClr val="980000"/>
              </a:buClr>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980000"/>
              </a:buClr>
              <a:buSzPts val="1400"/>
              <a:buChar char="●"/>
              <a:defRPr sz="14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980000"/>
              </a:buClr>
              <a:buSzPts val="1400"/>
              <a:buChar char="●"/>
              <a:defRPr sz="14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42504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980000"/>
              </a:buClr>
              <a:buSzPts val="1200"/>
              <a:buChar char="●"/>
              <a:defRPr sz="12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980000"/>
              </a:buClr>
              <a:buSzPts val="1800"/>
              <a:buChar char="●"/>
              <a:defRPr/>
            </a:lvl1pPr>
            <a:lvl2pPr indent="-317500" lvl="1" marL="914400" rtl="0">
              <a:spcBef>
                <a:spcPts val="0"/>
              </a:spcBef>
              <a:spcAft>
                <a:spcPts val="0"/>
              </a:spcAft>
              <a:buClr>
                <a:srgbClr val="980000"/>
              </a:buClr>
              <a:buSzPts val="1400"/>
              <a:buChar char="○"/>
              <a:defRPr/>
            </a:lvl2pPr>
            <a:lvl3pPr indent="-317500" lvl="2" marL="1371600" rtl="0">
              <a:spcBef>
                <a:spcPts val="0"/>
              </a:spcBef>
              <a:spcAft>
                <a:spcPts val="0"/>
              </a:spcAft>
              <a:buClr>
                <a:srgbClr val="980000"/>
              </a:buClr>
              <a:buSzPts val="1400"/>
              <a:buChar char="■"/>
              <a:defRPr/>
            </a:lvl3pPr>
            <a:lvl4pPr indent="-317500" lvl="3" marL="1828800" rtl="0">
              <a:spcBef>
                <a:spcPts val="0"/>
              </a:spcBef>
              <a:spcAft>
                <a:spcPts val="0"/>
              </a:spcAft>
              <a:buClr>
                <a:srgbClr val="980000"/>
              </a:buClr>
              <a:buSzPts val="1400"/>
              <a:buChar char="●"/>
              <a:defRPr/>
            </a:lvl4pPr>
            <a:lvl5pPr indent="-317500" lvl="4" marL="2286000" rtl="0">
              <a:spcBef>
                <a:spcPts val="0"/>
              </a:spcBef>
              <a:spcAft>
                <a:spcPts val="0"/>
              </a:spcAft>
              <a:buClr>
                <a:srgbClr val="980000"/>
              </a:buClr>
              <a:buSzPts val="1400"/>
              <a:buChar char="○"/>
              <a:defRPr/>
            </a:lvl5pPr>
            <a:lvl6pPr indent="-317500" lvl="5" marL="2743200" rtl="0">
              <a:spcBef>
                <a:spcPts val="0"/>
              </a:spcBef>
              <a:spcAft>
                <a:spcPts val="0"/>
              </a:spcAft>
              <a:buClr>
                <a:srgbClr val="980000"/>
              </a:buClr>
              <a:buSzPts val="1400"/>
              <a:buChar char="■"/>
              <a:defRPr/>
            </a:lvl6pPr>
            <a:lvl7pPr indent="-317500" lvl="6" marL="3200400" rtl="0">
              <a:spcBef>
                <a:spcPts val="0"/>
              </a:spcBef>
              <a:spcAft>
                <a:spcPts val="0"/>
              </a:spcAft>
              <a:buClr>
                <a:srgbClr val="980000"/>
              </a:buClr>
              <a:buSzPts val="1400"/>
              <a:buChar char="●"/>
              <a:defRPr/>
            </a:lvl7pPr>
            <a:lvl8pPr indent="-317500" lvl="7" marL="3657600" rtl="0">
              <a:spcBef>
                <a:spcPts val="0"/>
              </a:spcBef>
              <a:spcAft>
                <a:spcPts val="0"/>
              </a:spcAft>
              <a:buClr>
                <a:srgbClr val="980000"/>
              </a:buClr>
              <a:buSzPts val="1400"/>
              <a:buChar char="○"/>
              <a:defRPr/>
            </a:lvl8pPr>
            <a:lvl9pPr indent="-317500" lvl="8" marL="4114800" rtl="0">
              <a:spcBef>
                <a:spcPts val="0"/>
              </a:spcBef>
              <a:spcAft>
                <a:spcPts val="0"/>
              </a:spcAft>
              <a:buClr>
                <a:srgbClr val="980000"/>
              </a:buClr>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rgbClr val="980000"/>
              </a:buClr>
              <a:buSzPts val="1800"/>
              <a:buChar char="●"/>
              <a:defRPr/>
            </a:lvl1pPr>
            <a:lvl2pPr indent="-317500" lvl="1" marL="914400" rtl="0" algn="ctr">
              <a:spcBef>
                <a:spcPts val="0"/>
              </a:spcBef>
              <a:spcAft>
                <a:spcPts val="0"/>
              </a:spcAft>
              <a:buClr>
                <a:srgbClr val="980000"/>
              </a:buClr>
              <a:buSzPts val="1400"/>
              <a:buChar char="○"/>
              <a:defRPr/>
            </a:lvl2pPr>
            <a:lvl3pPr indent="-317500" lvl="2" marL="1371600" rtl="0" algn="ctr">
              <a:spcBef>
                <a:spcPts val="0"/>
              </a:spcBef>
              <a:spcAft>
                <a:spcPts val="0"/>
              </a:spcAft>
              <a:buClr>
                <a:srgbClr val="980000"/>
              </a:buClr>
              <a:buSzPts val="1400"/>
              <a:buChar char="■"/>
              <a:defRPr/>
            </a:lvl3pPr>
            <a:lvl4pPr indent="-317500" lvl="3" marL="1828800" rtl="0" algn="ctr">
              <a:spcBef>
                <a:spcPts val="0"/>
              </a:spcBef>
              <a:spcAft>
                <a:spcPts val="0"/>
              </a:spcAft>
              <a:buClr>
                <a:srgbClr val="980000"/>
              </a:buClr>
              <a:buSzPts val="1400"/>
              <a:buChar char="●"/>
              <a:defRPr/>
            </a:lvl4pPr>
            <a:lvl5pPr indent="-317500" lvl="4" marL="2286000" rtl="0" algn="ctr">
              <a:spcBef>
                <a:spcPts val="0"/>
              </a:spcBef>
              <a:spcAft>
                <a:spcPts val="0"/>
              </a:spcAft>
              <a:buClr>
                <a:srgbClr val="980000"/>
              </a:buClr>
              <a:buSzPts val="1400"/>
              <a:buChar char="○"/>
              <a:defRPr/>
            </a:lvl5pPr>
            <a:lvl6pPr indent="-317500" lvl="5" marL="2743200" rtl="0" algn="ctr">
              <a:spcBef>
                <a:spcPts val="0"/>
              </a:spcBef>
              <a:spcAft>
                <a:spcPts val="0"/>
              </a:spcAft>
              <a:buClr>
                <a:srgbClr val="980000"/>
              </a:buClr>
              <a:buSzPts val="1400"/>
              <a:buChar char="■"/>
              <a:defRPr/>
            </a:lvl6pPr>
            <a:lvl7pPr indent="-317500" lvl="6" marL="3200400" rtl="0" algn="ctr">
              <a:spcBef>
                <a:spcPts val="0"/>
              </a:spcBef>
              <a:spcAft>
                <a:spcPts val="0"/>
              </a:spcAft>
              <a:buClr>
                <a:srgbClr val="980000"/>
              </a:buClr>
              <a:buSzPts val="1400"/>
              <a:buChar char="●"/>
              <a:defRPr/>
            </a:lvl7pPr>
            <a:lvl8pPr indent="-317500" lvl="7" marL="3657600" rtl="0" algn="ctr">
              <a:spcBef>
                <a:spcPts val="0"/>
              </a:spcBef>
              <a:spcAft>
                <a:spcPts val="0"/>
              </a:spcAft>
              <a:buClr>
                <a:srgbClr val="980000"/>
              </a:buClr>
              <a:buSzPts val="1400"/>
              <a:buChar char="○"/>
              <a:defRPr/>
            </a:lvl8pPr>
            <a:lvl9pPr indent="-317500" lvl="8" marL="4114800" rtl="0" algn="ctr">
              <a:spcBef>
                <a:spcPts val="0"/>
              </a:spcBef>
              <a:spcAft>
                <a:spcPts val="0"/>
              </a:spcAft>
              <a:buClr>
                <a:srgbClr val="980000"/>
              </a:buClr>
              <a:buSzPts val="1400"/>
              <a:buChar char="■"/>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1pPr>
            <a:lvl2pPr lvl="1"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2pPr>
            <a:lvl3pPr lvl="2"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3pPr>
            <a:lvl4pPr lvl="3"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4pPr>
            <a:lvl5pPr lvl="4"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5pPr>
            <a:lvl6pPr lvl="5"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6pPr>
            <a:lvl7pPr lvl="6"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7pPr>
            <a:lvl8pPr lvl="7"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8pPr>
            <a:lvl9pPr lvl="8"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980000"/>
              </a:buClr>
              <a:buSzPts val="1800"/>
              <a:buFont typeface="Source Serif Pro"/>
              <a:buChar char="●"/>
              <a:defRPr sz="1800">
                <a:latin typeface="Source Serif Pro"/>
                <a:ea typeface="Source Serif Pro"/>
                <a:cs typeface="Source Serif Pro"/>
                <a:sym typeface="Source Serif Pro"/>
              </a:defRPr>
            </a:lvl1pPr>
            <a:lvl2pPr indent="-317500" lvl="1" marL="9144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2pPr>
            <a:lvl3pPr indent="-317500" lvl="2" marL="13716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3pPr>
            <a:lvl4pPr indent="-317500" lvl="3" marL="18288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4pPr>
            <a:lvl5pPr indent="-317500" lvl="4" marL="22860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5pPr>
            <a:lvl6pPr indent="-317500" lvl="5" marL="27432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6pPr>
            <a:lvl7pPr indent="-317500" lvl="6" marL="32004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7pPr>
            <a:lvl8pPr indent="-317500" lvl="7" marL="36576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8pPr>
            <a:lvl9pPr indent="-317500" lvl="8" marL="41148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7643300" y="76200"/>
            <a:ext cx="777867" cy="777240"/>
          </a:xfrm>
          <a:prstGeom prst="rect">
            <a:avLst/>
          </a:prstGeom>
          <a:noFill/>
          <a:ln>
            <a:noFill/>
          </a:ln>
        </p:spPr>
      </p:pic>
      <p:pic>
        <p:nvPicPr>
          <p:cNvPr id="55" name="Google Shape;55;p13"/>
          <p:cNvPicPr preferRelativeResize="0"/>
          <p:nvPr/>
        </p:nvPicPr>
        <p:blipFill>
          <a:blip r:embed="rId2">
            <a:alphaModFix/>
          </a:blip>
          <a:stretch>
            <a:fillRect/>
          </a:stretch>
        </p:blipFill>
        <p:spPr>
          <a:xfrm>
            <a:off x="8478363" y="76200"/>
            <a:ext cx="583400" cy="77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simtk-confluence.stanford.edu/display/OpenSim/OpenSim+Teaching+Materials+--+Educational+Cycling+Mode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HbclQL66ibPEakJBQmcboIR00KWv4r35/view" TargetMode="Externa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aNm-99F4hSjkHYSNyuYBI7fdKy7KMuLx/view" TargetMode="External"/><Relationship Id="rId4" Type="http://schemas.openxmlformats.org/officeDocument/2006/relationships/image" Target="../media/image1.png"/><Relationship Id="rId5" Type="http://schemas.openxmlformats.org/officeDocument/2006/relationships/hyperlink" Target="http://drive.google.com/file/d/1IS3r-Ray1lo7CrffhZCGBwi5gDChyqyv/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drive.google.com/file/d/1SEDCWsiMehcw5fvY_7R_JPCiuj3sTosG/view" TargetMode="Externa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drive.google.com/file/d/17O9_S8nu3urXrGltpROai0onIzSAQHbS/view" TargetMode="Externa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drive.google.com/file/d/1NgmTkeJuvk9SPVkk0kWd2ep70kFkl20x/view" TargetMode="External"/><Relationship Id="rId4" Type="http://schemas.openxmlformats.org/officeDocument/2006/relationships/image" Target="../media/image1.png"/><Relationship Id="rId5" Type="http://schemas.openxmlformats.org/officeDocument/2006/relationships/hyperlink" Target="http://drive.google.com/file/d/1eOet1EaKhUofDOYb7z9zavQr_y4X22T-/view" TargetMode="External"/><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drive.google.com/file/d/18GY3qoFijGurwLoJAuGM7NuECEj22F2D/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gif"/><Relationship Id="rId5" Type="http://schemas.openxmlformats.org/officeDocument/2006/relationships/image" Target="../media/image5.gif"/><Relationship Id="rId6" Type="http://schemas.openxmlformats.org/officeDocument/2006/relationships/image" Target="../media/image11.gif"/><Relationship Id="rId7"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Week 7 Update</a:t>
            </a:r>
            <a:endParaRPr/>
          </a:p>
        </p:txBody>
      </p:sp>
      <p:sp>
        <p:nvSpPr>
          <p:cNvPr id="102" name="Google Shape;10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26 February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209" name="Google Shape;209;p34"/>
          <p:cNvSpPr txBox="1"/>
          <p:nvPr>
            <p:ph idx="1" type="body"/>
          </p:nvPr>
        </p:nvSpPr>
        <p:spPr>
          <a:xfrm>
            <a:off x="311700" y="1152475"/>
            <a:ext cx="8520600" cy="3876000"/>
          </a:xfrm>
          <a:prstGeom prst="rect">
            <a:avLst/>
          </a:prstGeom>
        </p:spPr>
        <p:txBody>
          <a:bodyPr anchorCtr="0" anchor="t" bIns="91425" lIns="91425" spcFirstLastPara="1" rIns="91425" wrap="square" tIns="91425">
            <a:normAutofit fontScale="55000" lnSpcReduction="20000"/>
          </a:bodyPr>
          <a:lstStyle/>
          <a:p>
            <a:pPr indent="-291465" lvl="0" marL="457200" rtl="0" algn="l">
              <a:lnSpc>
                <a:spcPct val="100000"/>
              </a:lnSpc>
              <a:spcBef>
                <a:spcPts val="0"/>
              </a:spcBef>
              <a:spcAft>
                <a:spcPts val="0"/>
              </a:spcAft>
              <a:buSzPct val="100000"/>
              <a:buAutoNum type="arabicPeriod"/>
            </a:pPr>
            <a:r>
              <a:rPr lang="en"/>
              <a:t>Kipp, Shaylaya, et al. </a:t>
            </a:r>
            <a:r>
              <a:rPr i="1" lang="en"/>
              <a:t>Extrapolating Metabolic Savings in Running: Implications for Performance Predictions</a:t>
            </a:r>
            <a:r>
              <a:rPr lang="en"/>
              <a:t>. Frontiers in Physiology, (2019). </a:t>
            </a:r>
            <a:endParaRPr/>
          </a:p>
          <a:p>
            <a:pPr indent="-291465" lvl="0" marL="457200" rtl="0" algn="l">
              <a:lnSpc>
                <a:spcPct val="100000"/>
              </a:lnSpc>
              <a:spcBef>
                <a:spcPts val="0"/>
              </a:spcBef>
              <a:spcAft>
                <a:spcPts val="0"/>
              </a:spcAft>
              <a:buSzPct val="100000"/>
              <a:buAutoNum type="arabicPeriod"/>
            </a:pPr>
            <a:r>
              <a:rPr lang="en"/>
              <a:t>Faulkner, S. and Jobling, P. </a:t>
            </a:r>
            <a:r>
              <a:rPr i="1" lang="en"/>
              <a:t>The Effect of Upper-Body Positioning on the Aerodynamic-Physiological Economy of Time-Trial Cycling</a:t>
            </a:r>
            <a:r>
              <a:rPr lang="en"/>
              <a:t>. International Journal of Sports Physiology and Performance, (2020).</a:t>
            </a:r>
            <a:endParaRPr/>
          </a:p>
          <a:p>
            <a:pPr indent="-291465" lvl="0" marL="457200" rtl="0" algn="l">
              <a:lnSpc>
                <a:spcPct val="88043"/>
              </a:lnSpc>
              <a:spcBef>
                <a:spcPts val="0"/>
              </a:spcBef>
              <a:spcAft>
                <a:spcPts val="0"/>
              </a:spcAft>
              <a:buSzPct val="100000"/>
              <a:buAutoNum type="arabicPeriod"/>
            </a:pPr>
            <a:r>
              <a:rPr lang="en"/>
              <a:t>Uchida TK, Seth A, Pouya S, Dembia CL, Hicks JL, Delp SL (2016) </a:t>
            </a:r>
            <a:r>
              <a:rPr i="1" lang="en"/>
              <a:t>Simulating Ideal Assistive Devices to Reduce the Metabolic Cost of Running</a:t>
            </a:r>
            <a:r>
              <a:rPr lang="en"/>
              <a:t>. PLoS ONE 11</a:t>
            </a:r>
            <a:endParaRPr/>
          </a:p>
          <a:p>
            <a:pPr indent="-291465" lvl="0" marL="457200" rtl="0" algn="l">
              <a:lnSpc>
                <a:spcPct val="88043"/>
              </a:lnSpc>
              <a:spcBef>
                <a:spcPts val="0"/>
              </a:spcBef>
              <a:spcAft>
                <a:spcPts val="0"/>
              </a:spcAft>
              <a:buSzPct val="100000"/>
              <a:buAutoNum type="arabicPeriod"/>
            </a:pPr>
            <a:r>
              <a:rPr lang="en"/>
              <a:t>Bini RR, Tamborindeguy AC, Mota CB. </a:t>
            </a:r>
            <a:r>
              <a:rPr i="1" lang="en"/>
              <a:t>Effects of saddle height, pedaling cadence, and workload on joint kinetics and kinematics during cycling</a:t>
            </a:r>
            <a:r>
              <a:rPr lang="en"/>
              <a:t>. J Sport Rehabil. 2010</a:t>
            </a:r>
            <a:endParaRPr/>
          </a:p>
          <a:p>
            <a:pPr indent="-291465" lvl="0" marL="457200" rtl="0" algn="l">
              <a:spcBef>
                <a:spcPts val="0"/>
              </a:spcBef>
              <a:spcAft>
                <a:spcPts val="0"/>
              </a:spcAft>
              <a:buSzPct val="100000"/>
              <a:buAutoNum type="arabicPeriod"/>
            </a:pPr>
            <a:r>
              <a:rPr lang="en"/>
              <a:t>Henrot, C and Jeffries, L. </a:t>
            </a:r>
            <a:r>
              <a:rPr i="1" lang="en">
                <a:uFill>
                  <a:noFill/>
                </a:uFill>
                <a:hlinkClick r:id="rId3"/>
              </a:rPr>
              <a:t>OpenSim Teaching Materials -- Educational Cycling Model</a:t>
            </a:r>
            <a:r>
              <a:rPr lang="en"/>
              <a:t>. BIOE-ME 485 Spring 2018</a:t>
            </a:r>
            <a:endParaRPr/>
          </a:p>
          <a:p>
            <a:pPr indent="-291465" lvl="0" marL="457200" rtl="0" algn="l">
              <a:lnSpc>
                <a:spcPct val="100000"/>
              </a:lnSpc>
              <a:spcBef>
                <a:spcPts val="0"/>
              </a:spcBef>
              <a:spcAft>
                <a:spcPts val="0"/>
              </a:spcAft>
              <a:buSzPct val="100000"/>
              <a:buAutoNum type="arabicPeriod"/>
            </a:pPr>
            <a:r>
              <a:rPr lang="en"/>
              <a:t>Dodge, David.</a:t>
            </a:r>
            <a:r>
              <a:rPr i="1" lang="en"/>
              <a:t> The Most Efficient Transportation On the Planet</a:t>
            </a:r>
            <a:r>
              <a:rPr lang="en"/>
              <a:t>. Huffington Post Online (2013). </a:t>
            </a:r>
            <a:endParaRPr/>
          </a:p>
          <a:p>
            <a:pPr indent="-291465" lvl="0" marL="457200" rtl="0" algn="l">
              <a:lnSpc>
                <a:spcPct val="100000"/>
              </a:lnSpc>
              <a:spcBef>
                <a:spcPts val="0"/>
              </a:spcBef>
              <a:spcAft>
                <a:spcPts val="0"/>
              </a:spcAft>
              <a:buSzPct val="100000"/>
              <a:buAutoNum type="arabicPeriod"/>
            </a:pPr>
            <a:r>
              <a:rPr lang="en"/>
              <a:t>Koelewign, A. D. et al. </a:t>
            </a:r>
            <a:r>
              <a:rPr i="1" lang="en"/>
              <a:t>Metabolic cost calculations of gait using musculoskeletal energy models, a comparison study</a:t>
            </a:r>
            <a:r>
              <a:rPr lang="en"/>
              <a:t>. PLOS ONE 14(9): e0222037, (2019).</a:t>
            </a:r>
            <a:endParaRPr/>
          </a:p>
          <a:p>
            <a:pPr indent="-291465" lvl="0" marL="457200" rtl="0" algn="l">
              <a:lnSpc>
                <a:spcPct val="100000"/>
              </a:lnSpc>
              <a:spcBef>
                <a:spcPts val="0"/>
              </a:spcBef>
              <a:spcAft>
                <a:spcPts val="0"/>
              </a:spcAft>
              <a:buSzPct val="100000"/>
              <a:buAutoNum type="arabicPeriod"/>
            </a:pPr>
            <a:r>
              <a:rPr lang="en"/>
              <a:t>Dembia CL, Silder A, Uchida TK, Hicks JL, Delp SL S</a:t>
            </a:r>
            <a:r>
              <a:rPr i="1" lang="en"/>
              <a:t>imulating ideal assistive devices to reduce the metabolic cost of walking with heavy loads</a:t>
            </a:r>
            <a:r>
              <a:rPr lang="en"/>
              <a:t>. PLOS ONE 12(7): e0180320, (2017).</a:t>
            </a:r>
            <a:endParaRPr/>
          </a:p>
          <a:p>
            <a:pPr indent="-291465" lvl="0" marL="457200" rtl="0" algn="l">
              <a:lnSpc>
                <a:spcPct val="100000"/>
              </a:lnSpc>
              <a:spcBef>
                <a:spcPts val="0"/>
              </a:spcBef>
              <a:spcAft>
                <a:spcPts val="0"/>
              </a:spcAft>
              <a:buSzPct val="100000"/>
              <a:buAutoNum type="arabicPeriod"/>
            </a:pPr>
            <a:r>
              <a:rPr lang="en"/>
              <a:t>Jackson, R. W. and Collins, S. H. </a:t>
            </a:r>
            <a:r>
              <a:rPr i="1" lang="en"/>
              <a:t>An experimental comparison of the relative benefits of work and torque assistance in ankle exoskeletons</a:t>
            </a:r>
            <a:r>
              <a:rPr lang="en"/>
              <a:t>.  J Appl Physiol 119: 541–557, (2015).</a:t>
            </a:r>
            <a:endParaRPr/>
          </a:p>
          <a:p>
            <a:pPr indent="-291465" lvl="0" marL="457200" rtl="0" algn="l">
              <a:lnSpc>
                <a:spcPct val="100000"/>
              </a:lnSpc>
              <a:spcBef>
                <a:spcPts val="0"/>
              </a:spcBef>
              <a:spcAft>
                <a:spcPts val="0"/>
              </a:spcAft>
              <a:buSzPct val="100000"/>
              <a:buAutoNum type="arabicPeriod"/>
            </a:pPr>
            <a:r>
              <a:rPr lang="en"/>
              <a:t>Leib, D. </a:t>
            </a:r>
            <a:r>
              <a:rPr i="1" lang="en"/>
              <a:t>The Effects of Clear Placement on Muscle Mechanics and Metabolic Efficiency in Prolonged Sub-Maximal Cycling</a:t>
            </a:r>
            <a:r>
              <a:rPr lang="en"/>
              <a:t>.  Ball State University Biomechanics Laboratory Thesis, (2008).</a:t>
            </a:r>
            <a:endParaRPr/>
          </a:p>
          <a:p>
            <a:pPr indent="-291465" lvl="0" marL="457200" rtl="0" algn="l">
              <a:lnSpc>
                <a:spcPct val="100000"/>
              </a:lnSpc>
              <a:spcBef>
                <a:spcPts val="0"/>
              </a:spcBef>
              <a:spcAft>
                <a:spcPts val="0"/>
              </a:spcAft>
              <a:buSzPct val="100000"/>
              <a:buAutoNum type="arabicPeriod"/>
            </a:pPr>
            <a:r>
              <a:rPr lang="en"/>
              <a:t>Pottinger, M. </a:t>
            </a:r>
            <a:r>
              <a:rPr i="1" lang="en"/>
              <a:t>Inverse Dynamic Analysis of ACL Reconstructed Knee Joint Biomechanics During Gait and Cycling Using OpenSim</a:t>
            </a:r>
            <a:r>
              <a:rPr lang="en"/>
              <a:t>. California Polytechnic State University, San Luis Obispo Thesis, (2018).</a:t>
            </a:r>
            <a:endParaRPr/>
          </a:p>
          <a:p>
            <a:pPr indent="-291465" lvl="0" marL="457200" rtl="0" algn="l">
              <a:lnSpc>
                <a:spcPct val="100000"/>
              </a:lnSpc>
              <a:spcBef>
                <a:spcPts val="0"/>
              </a:spcBef>
              <a:spcAft>
                <a:spcPts val="0"/>
              </a:spcAft>
              <a:buSzPct val="100000"/>
              <a:buAutoNum type="arabicPeriod"/>
            </a:pPr>
            <a:r>
              <a:rPr lang="en"/>
              <a:t>Coleman DA, Wiles JD, Davison RC, Smith MF, Swaine IL. </a:t>
            </a:r>
            <a:r>
              <a:rPr i="1" lang="en"/>
              <a:t>Power output measurement during treadmill cycling</a:t>
            </a:r>
            <a:r>
              <a:rPr lang="en"/>
              <a:t>. Int J Sports Med. ;28(6):525-30, (2007).</a:t>
            </a:r>
            <a:endParaRPr/>
          </a:p>
          <a:p>
            <a:pPr indent="-291465" lvl="0" marL="457200" rtl="0" algn="l">
              <a:lnSpc>
                <a:spcPct val="100000"/>
              </a:lnSpc>
              <a:spcBef>
                <a:spcPts val="0"/>
              </a:spcBef>
              <a:spcAft>
                <a:spcPts val="0"/>
              </a:spcAft>
              <a:buSzPct val="100000"/>
              <a:buAutoNum type="arabicPeriod"/>
            </a:pPr>
            <a:r>
              <a:rPr lang="en"/>
              <a:t>Peveler, W. and Green, J. </a:t>
            </a:r>
            <a:r>
              <a:rPr i="1" lang="en"/>
              <a:t>Effects Of Saddle Height On Economy And Anaerobic Power In Well-trained Cyclists.</a:t>
            </a:r>
            <a:r>
              <a:rPr lang="en"/>
              <a:t> National Strength and Conditioning Association , Vol 25, 3, (2011).</a:t>
            </a:r>
            <a:endParaRPr/>
          </a:p>
          <a:p>
            <a:pPr indent="-291465" lvl="0" marL="457200" rtl="0" algn="l">
              <a:lnSpc>
                <a:spcPct val="100000"/>
              </a:lnSpc>
              <a:spcBef>
                <a:spcPts val="0"/>
              </a:spcBef>
              <a:spcAft>
                <a:spcPts val="0"/>
              </a:spcAft>
              <a:buSzPct val="100000"/>
              <a:buAutoNum type="arabicPeriod"/>
            </a:pPr>
            <a:r>
              <a:rPr lang="en"/>
              <a:t>Hull, M.L. and Jorge, M. </a:t>
            </a:r>
            <a:r>
              <a:rPr i="1" lang="en"/>
              <a:t>A Method For Biomechanical Analysis of Bicycle Pedalling</a:t>
            </a:r>
            <a:r>
              <a:rPr lang="en"/>
              <a:t>. Journal of Biomechanics Vol 18 No 9. pp 631-644, (1985).</a:t>
            </a:r>
            <a:endParaRPr/>
          </a:p>
          <a:p>
            <a:pPr indent="-291465" lvl="0" marL="457200" rtl="0" algn="l">
              <a:lnSpc>
                <a:spcPct val="100000"/>
              </a:lnSpc>
              <a:spcBef>
                <a:spcPts val="0"/>
              </a:spcBef>
              <a:spcAft>
                <a:spcPts val="0"/>
              </a:spcAft>
              <a:buSzPct val="100000"/>
              <a:buAutoNum type="arabicPeriod"/>
            </a:pPr>
            <a:r>
              <a:rPr lang="en"/>
              <a:t>Gonzalez, H. and Hull, M.L. </a:t>
            </a:r>
            <a:r>
              <a:rPr i="1" lang="en"/>
              <a:t>Multivariable Optimization of Cycling Biomechanics</a:t>
            </a:r>
            <a:r>
              <a:rPr lang="en"/>
              <a:t>. Journal of Biomechanics Vol. 22 No 11/12 pp 1151-1161, (1989).</a:t>
            </a:r>
            <a:endParaRPr/>
          </a:p>
          <a:p>
            <a:pPr indent="-291465" lvl="0" marL="457200" rtl="0" algn="l">
              <a:lnSpc>
                <a:spcPct val="100000"/>
              </a:lnSpc>
              <a:spcBef>
                <a:spcPts val="0"/>
              </a:spcBef>
              <a:spcAft>
                <a:spcPts val="0"/>
              </a:spcAft>
              <a:buSzPct val="100000"/>
              <a:buAutoNum type="arabicPeriod"/>
            </a:pPr>
            <a:r>
              <a:rPr lang="en"/>
              <a:t>“hip angle” Ducking Tiger. Web. Accessed 4 February 2021. &lt;https://www.duckingtiger.com/can-we-use-road-bike-instead-of-tri-bike/hip-angle/&gt;</a:t>
            </a:r>
            <a:endParaRPr/>
          </a:p>
          <a:p>
            <a:pPr indent="-291465" lvl="0" marL="457200" rtl="0" algn="l">
              <a:lnSpc>
                <a:spcPct val="100000"/>
              </a:lnSpc>
              <a:spcBef>
                <a:spcPts val="0"/>
              </a:spcBef>
              <a:spcAft>
                <a:spcPts val="0"/>
              </a:spcAft>
              <a:buSzPct val="100000"/>
              <a:buAutoNum type="arabicPeriod"/>
            </a:pPr>
            <a:r>
              <a:rPr lang="en"/>
              <a:t>“Getting Started with CMC” OpenSim Documentation. Web. Accessed 24 January 2021. &lt;https://simtk-confluence.stanford.edu/display/OpenSim/Getting+Started+with+CMC&gt; </a:t>
            </a:r>
            <a:endParaRPr/>
          </a:p>
          <a:p>
            <a:pPr indent="-291465" lvl="0" marL="457200" rtl="0" algn="l">
              <a:lnSpc>
                <a:spcPct val="100000"/>
              </a:lnSpc>
              <a:spcBef>
                <a:spcPts val="0"/>
              </a:spcBef>
              <a:spcAft>
                <a:spcPts val="0"/>
              </a:spcAft>
              <a:buSzPct val="100000"/>
              <a:buAutoNum type="arabicPeriod"/>
            </a:pPr>
            <a:r>
              <a:rPr lang="en"/>
              <a:t>Tucker, J. </a:t>
            </a:r>
            <a:r>
              <a:rPr i="1" lang="en"/>
              <a:t>Personal E-mail Correspondence</a:t>
            </a:r>
            <a:r>
              <a:rPr lang="en"/>
              <a:t>. 13 January 2020.</a:t>
            </a:r>
            <a:endParaRPr/>
          </a:p>
        </p:txBody>
      </p:sp>
      <p:grpSp>
        <p:nvGrpSpPr>
          <p:cNvPr id="210" name="Google Shape;210;p34"/>
          <p:cNvGrpSpPr/>
          <p:nvPr/>
        </p:nvGrpSpPr>
        <p:grpSpPr>
          <a:xfrm>
            <a:off x="311703" y="551487"/>
            <a:ext cx="320022" cy="359778"/>
            <a:chOff x="3567553" y="1499912"/>
            <a:chExt cx="320022" cy="359778"/>
          </a:xfrm>
        </p:grpSpPr>
        <p:sp>
          <p:nvSpPr>
            <p:cNvPr id="211" name="Google Shape;211;p34"/>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Updates: Constant Cadence</a:t>
            </a:r>
            <a:endParaRPr/>
          </a:p>
        </p:txBody>
      </p:sp>
      <p:sp>
        <p:nvSpPr>
          <p:cNvPr id="222" name="Google Shape;222;p35"/>
          <p:cNvSpPr txBox="1"/>
          <p:nvPr/>
        </p:nvSpPr>
        <p:spPr>
          <a:xfrm>
            <a:off x="5230525" y="659825"/>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Using bare bones model</a:t>
            </a:r>
            <a:endParaRPr i="1">
              <a:solidFill>
                <a:srgbClr val="666666"/>
              </a:solidFill>
            </a:endParaRPr>
          </a:p>
        </p:txBody>
      </p:sp>
      <p:pic>
        <p:nvPicPr>
          <p:cNvPr id="223" name="Google Shape;223;p35" title="barebones-workflow-step2.webm">
            <a:hlinkClick r:id="rId3"/>
          </p:cNvPr>
          <p:cNvPicPr preferRelativeResize="0"/>
          <p:nvPr/>
        </p:nvPicPr>
        <p:blipFill>
          <a:blip r:embed="rId4">
            <a:alphaModFix/>
          </a:blip>
          <a:stretch>
            <a:fillRect/>
          </a:stretch>
        </p:blipFill>
        <p:spPr>
          <a:xfrm>
            <a:off x="504125" y="1064425"/>
            <a:ext cx="8335077" cy="3771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Updates: Muscles Added</a:t>
            </a:r>
            <a:endParaRPr/>
          </a:p>
        </p:txBody>
      </p:sp>
      <p:pic>
        <p:nvPicPr>
          <p:cNvPr id="229" name="Google Shape;229;p36" title="Screen Recording 2021-02-10 at 7.43.20 PM.mov">
            <a:hlinkClick r:id="rId3"/>
          </p:cNvPr>
          <p:cNvPicPr preferRelativeResize="0"/>
          <p:nvPr/>
        </p:nvPicPr>
        <p:blipFill>
          <a:blip r:embed="rId4">
            <a:alphaModFix/>
          </a:blip>
          <a:stretch>
            <a:fillRect/>
          </a:stretch>
        </p:blipFill>
        <p:spPr>
          <a:xfrm>
            <a:off x="4566175" y="1233375"/>
            <a:ext cx="4572000" cy="3429000"/>
          </a:xfrm>
          <a:prstGeom prst="rect">
            <a:avLst/>
          </a:prstGeom>
          <a:noFill/>
          <a:ln>
            <a:noFill/>
          </a:ln>
        </p:spPr>
      </p:pic>
      <p:pic>
        <p:nvPicPr>
          <p:cNvPr id="230" name="Google Shape;230;p36" title="Screen Recording 2021-02-10 at 7.31.12 PM.mov">
            <a:hlinkClick r:id="rId5"/>
          </p:cNvPr>
          <p:cNvPicPr preferRelativeResize="0"/>
          <p:nvPr/>
        </p:nvPicPr>
        <p:blipFill>
          <a:blip r:embed="rId4">
            <a:alphaModFix/>
          </a:blip>
          <a:stretch>
            <a:fillRect/>
          </a:stretch>
        </p:blipFill>
        <p:spPr>
          <a:xfrm>
            <a:off x="0" y="1233375"/>
            <a:ext cx="4572000" cy="3428987"/>
          </a:xfrm>
          <a:prstGeom prst="rect">
            <a:avLst/>
          </a:prstGeom>
          <a:noFill/>
          <a:ln>
            <a:noFill/>
          </a:ln>
        </p:spPr>
      </p:pic>
      <p:sp>
        <p:nvSpPr>
          <p:cNvPr id="231" name="Google Shape;231;p36"/>
          <p:cNvSpPr txBox="1"/>
          <p:nvPr/>
        </p:nvSpPr>
        <p:spPr>
          <a:xfrm>
            <a:off x="730825"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Gastrocnemius added</a:t>
            </a:r>
            <a:endParaRPr i="1">
              <a:solidFill>
                <a:srgbClr val="666666"/>
              </a:solidFill>
            </a:endParaRPr>
          </a:p>
        </p:txBody>
      </p:sp>
      <p:sp>
        <p:nvSpPr>
          <p:cNvPr id="232" name="Google Shape;232;p36"/>
          <p:cNvSpPr txBox="1"/>
          <p:nvPr/>
        </p:nvSpPr>
        <p:spPr>
          <a:xfrm>
            <a:off x="5445025" y="4600800"/>
            <a:ext cx="28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Gastrocnemius &amp; Tibialis Anterior added</a:t>
            </a:r>
            <a:endParaRPr i="1">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Cycling Kinematics</a:t>
            </a:r>
            <a:endParaRPr/>
          </a:p>
        </p:txBody>
      </p:sp>
      <p:grpSp>
        <p:nvGrpSpPr>
          <p:cNvPr id="238" name="Google Shape;238;p37"/>
          <p:cNvGrpSpPr/>
          <p:nvPr/>
        </p:nvGrpSpPr>
        <p:grpSpPr>
          <a:xfrm>
            <a:off x="311699" y="559591"/>
            <a:ext cx="344878" cy="343573"/>
            <a:chOff x="4195399" y="1970604"/>
            <a:chExt cx="344878" cy="343573"/>
          </a:xfrm>
        </p:grpSpPr>
        <p:sp>
          <p:nvSpPr>
            <p:cNvPr id="239" name="Google Shape;239;p37"/>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40" name="Google Shape;240;p37"/>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41" name="Google Shape;241;p37"/>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42" name="Google Shape;242;p37"/>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43" name="Google Shape;243;p37"/>
          <p:cNvPicPr preferRelativeResize="0"/>
          <p:nvPr/>
        </p:nvPicPr>
        <p:blipFill>
          <a:blip r:embed="rId3">
            <a:alphaModFix/>
          </a:blip>
          <a:stretch>
            <a:fillRect/>
          </a:stretch>
        </p:blipFill>
        <p:spPr>
          <a:xfrm>
            <a:off x="324425" y="1017725"/>
            <a:ext cx="3180775" cy="3588075"/>
          </a:xfrm>
          <a:prstGeom prst="rect">
            <a:avLst/>
          </a:prstGeom>
          <a:noFill/>
          <a:ln cap="flat" cmpd="sng" w="19050">
            <a:solidFill>
              <a:srgbClr val="980000"/>
            </a:solidFill>
            <a:prstDash val="solid"/>
            <a:round/>
            <a:headEnd len="sm" w="sm" type="none"/>
            <a:tailEnd len="sm" w="sm" type="none"/>
          </a:ln>
        </p:spPr>
      </p:pic>
      <p:sp>
        <p:nvSpPr>
          <p:cNvPr id="244" name="Google Shape;244;p37"/>
          <p:cNvSpPr txBox="1"/>
          <p:nvPr>
            <p:ph idx="1" type="body"/>
          </p:nvPr>
        </p:nvSpPr>
        <p:spPr>
          <a:xfrm>
            <a:off x="3568800" y="1103700"/>
            <a:ext cx="5422800" cy="37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Many </a:t>
            </a:r>
            <a:r>
              <a:rPr b="1" lang="en">
                <a:solidFill>
                  <a:srgbClr val="980000"/>
                </a:solidFill>
              </a:rPr>
              <a:t>cycling experiments</a:t>
            </a:r>
            <a:r>
              <a:rPr lang="en">
                <a:solidFill>
                  <a:schemeClr val="dk1"/>
                </a:solidFill>
              </a:rPr>
              <a:t> have been performed across the country to answer research questions surrounding cycling kinematics, dynamics, and power output </a:t>
            </a:r>
            <a:r>
              <a:rPr baseline="30000" lang="en">
                <a:solidFill>
                  <a:schemeClr val="dk1"/>
                </a:solidFill>
              </a:rPr>
              <a:t>[2] [7] [8] [9] [10] [11] [12] [16] [17] [18] [25] [26]</a:t>
            </a:r>
            <a:endParaRPr b="1" i="1">
              <a:solidFill>
                <a:srgbClr val="980000"/>
              </a:solidFill>
            </a:endParaRPr>
          </a:p>
          <a:p>
            <a:pPr indent="-342900" lvl="0" marL="457200" rtl="0" algn="l">
              <a:spcBef>
                <a:spcPts val="0"/>
              </a:spcBef>
              <a:spcAft>
                <a:spcPts val="0"/>
              </a:spcAft>
              <a:buSzPts val="1800"/>
              <a:buChar char="●"/>
            </a:pPr>
            <a:r>
              <a:rPr lang="en"/>
              <a:t>Studies often use electromyography (EMG) and motion capture data to acquire </a:t>
            </a:r>
            <a:r>
              <a:rPr b="1" lang="en">
                <a:solidFill>
                  <a:srgbClr val="980000"/>
                </a:solidFill>
              </a:rPr>
              <a:t>muscle activation</a:t>
            </a:r>
            <a:r>
              <a:rPr lang="en"/>
              <a:t> and </a:t>
            </a:r>
            <a:r>
              <a:rPr b="1" lang="en">
                <a:solidFill>
                  <a:srgbClr val="980000"/>
                </a:solidFill>
              </a:rPr>
              <a:t>joint angle</a:t>
            </a:r>
            <a:r>
              <a:rPr lang="en"/>
              <a:t> data</a:t>
            </a:r>
            <a:endParaRPr>
              <a:solidFill>
                <a:schemeClr val="dk1"/>
              </a:solidFill>
            </a:endParaRPr>
          </a:p>
          <a:p>
            <a:pPr indent="-342900" lvl="0" marL="457200" rtl="0" algn="l">
              <a:spcBef>
                <a:spcPts val="0"/>
              </a:spcBef>
              <a:spcAft>
                <a:spcPts val="0"/>
              </a:spcAft>
              <a:buSzPts val="1800"/>
              <a:buChar char="●"/>
            </a:pPr>
            <a:r>
              <a:rPr lang="en">
                <a:solidFill>
                  <a:schemeClr val="dk1"/>
                </a:solidFill>
              </a:rPr>
              <a:t>Experimental data is crucial in </a:t>
            </a:r>
            <a:r>
              <a:rPr b="1" lang="en">
                <a:solidFill>
                  <a:srgbClr val="980000"/>
                </a:solidFill>
              </a:rPr>
              <a:t>verifying the fidelity</a:t>
            </a:r>
            <a:r>
              <a:rPr lang="en">
                <a:solidFill>
                  <a:schemeClr val="dk1"/>
                </a:solidFill>
              </a:rPr>
              <a:t> of musculoskeletal modeling</a:t>
            </a:r>
            <a:endParaRPr b="1" i="1">
              <a:solidFill>
                <a:srgbClr val="980000"/>
              </a:solidFill>
            </a:endParaRPr>
          </a:p>
          <a:p>
            <a:pPr indent="0" lvl="0" marL="0" rtl="0" algn="l">
              <a:spcBef>
                <a:spcPts val="1200"/>
              </a:spcBef>
              <a:spcAft>
                <a:spcPts val="1200"/>
              </a:spcAft>
              <a:buNone/>
            </a:pPr>
            <a:r>
              <a:t/>
            </a:r>
            <a:endParaRPr>
              <a:solidFill>
                <a:schemeClr val="dk1"/>
              </a:solidFill>
            </a:endParaRPr>
          </a:p>
        </p:txBody>
      </p:sp>
      <p:sp>
        <p:nvSpPr>
          <p:cNvPr id="245" name="Google Shape;245;p37"/>
          <p:cNvSpPr txBox="1"/>
          <p:nvPr/>
        </p:nvSpPr>
        <p:spPr>
          <a:xfrm>
            <a:off x="608013" y="4605800"/>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Joint angles for ankle, knee, hip as a function of crank angle [4]</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History of OpenSim and Metabolics</a:t>
            </a:r>
            <a:endParaRPr/>
          </a:p>
        </p:txBody>
      </p:sp>
      <p:grpSp>
        <p:nvGrpSpPr>
          <p:cNvPr id="251" name="Google Shape;251;p38"/>
          <p:cNvGrpSpPr/>
          <p:nvPr/>
        </p:nvGrpSpPr>
        <p:grpSpPr>
          <a:xfrm>
            <a:off x="311699" y="559591"/>
            <a:ext cx="344878" cy="343573"/>
            <a:chOff x="4195399" y="1970604"/>
            <a:chExt cx="344878" cy="343573"/>
          </a:xfrm>
        </p:grpSpPr>
        <p:sp>
          <p:nvSpPr>
            <p:cNvPr id="252" name="Google Shape;252;p38"/>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3" name="Google Shape;253;p38"/>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4" name="Google Shape;254;p38"/>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5" name="Google Shape;255;p38"/>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56" name="Google Shape;256;p38"/>
          <p:cNvPicPr preferRelativeResize="0"/>
          <p:nvPr/>
        </p:nvPicPr>
        <p:blipFill rotWithShape="1">
          <a:blip r:embed="rId3">
            <a:alphaModFix/>
          </a:blip>
          <a:srcRect b="6164" l="0" r="72171" t="0"/>
          <a:stretch/>
        </p:blipFill>
        <p:spPr>
          <a:xfrm>
            <a:off x="6801800" y="979375"/>
            <a:ext cx="2205901" cy="3588325"/>
          </a:xfrm>
          <a:prstGeom prst="rect">
            <a:avLst/>
          </a:prstGeom>
          <a:noFill/>
          <a:ln cap="flat" cmpd="sng" w="19050">
            <a:solidFill>
              <a:srgbClr val="980000"/>
            </a:solidFill>
            <a:prstDash val="solid"/>
            <a:round/>
            <a:headEnd len="sm" w="sm" type="none"/>
            <a:tailEnd len="sm" w="sm" type="none"/>
          </a:ln>
        </p:spPr>
      </p:pic>
      <p:sp>
        <p:nvSpPr>
          <p:cNvPr id="257" name="Google Shape;257;p38"/>
          <p:cNvSpPr txBox="1"/>
          <p:nvPr>
            <p:ph idx="1" type="body"/>
          </p:nvPr>
        </p:nvSpPr>
        <p:spPr>
          <a:xfrm>
            <a:off x="311700" y="1200900"/>
            <a:ext cx="6339000" cy="34374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Char char="●"/>
            </a:pPr>
            <a:r>
              <a:rPr lang="en" sz="1700">
                <a:solidFill>
                  <a:schemeClr val="dk1"/>
                </a:solidFill>
              </a:rPr>
              <a:t>OpenSim was released as an open-source science tool by </a:t>
            </a:r>
            <a:r>
              <a:rPr b="1" i="1" lang="en" sz="1700">
                <a:solidFill>
                  <a:srgbClr val="980000"/>
                </a:solidFill>
              </a:rPr>
              <a:t>Dr. Scott Delp</a:t>
            </a:r>
            <a:r>
              <a:rPr lang="en" sz="1700">
                <a:solidFill>
                  <a:schemeClr val="dk1"/>
                </a:solidFill>
              </a:rPr>
              <a:t> and team at Stanford in 2007</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Used extensively in biomechanics research &amp; industry</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OpenSim has been used to study metabolic efficiency of walking and running </a:t>
            </a:r>
            <a:r>
              <a:rPr baseline="30000" lang="en" sz="1700">
                <a:solidFill>
                  <a:schemeClr val="dk1"/>
                </a:solidFill>
              </a:rPr>
              <a:t>[13] [15] [15]</a:t>
            </a:r>
            <a:r>
              <a:rPr lang="en" sz="1700">
                <a:solidFill>
                  <a:schemeClr val="dk1"/>
                </a:solidFill>
              </a:rPr>
              <a:t>, making use of the </a:t>
            </a:r>
            <a:r>
              <a:rPr b="1" lang="en" sz="1700">
                <a:solidFill>
                  <a:srgbClr val="980000"/>
                </a:solidFill>
              </a:rPr>
              <a:t>Computed Muscle Control</a:t>
            </a:r>
            <a:r>
              <a:rPr lang="en" sz="1700">
                <a:solidFill>
                  <a:schemeClr val="dk1"/>
                </a:solidFill>
              </a:rPr>
              <a:t> (CMC) tool </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The CMC tool calculates synergistic muscle activations to produce a motion that best matches the imposed kinematics</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Metabolic energy expenditure results are often validated with </a:t>
            </a:r>
            <a:r>
              <a:rPr b="1" lang="en" sz="1700">
                <a:solidFill>
                  <a:srgbClr val="980000"/>
                </a:solidFill>
              </a:rPr>
              <a:t>indirect calorimetry measurements</a:t>
            </a:r>
            <a:r>
              <a:rPr lang="en" sz="1700">
                <a:solidFill>
                  <a:schemeClr val="dk1"/>
                </a:solidFill>
              </a:rPr>
              <a:t> </a:t>
            </a:r>
            <a:r>
              <a:rPr baseline="30000" lang="en" sz="1700">
                <a:solidFill>
                  <a:schemeClr val="dk1"/>
                </a:solidFill>
              </a:rPr>
              <a:t>[13] [15] [15]</a:t>
            </a:r>
            <a:endParaRPr sz="1700">
              <a:solidFill>
                <a:schemeClr val="dk1"/>
              </a:solidFill>
            </a:endParaRPr>
          </a:p>
        </p:txBody>
      </p:sp>
      <p:sp>
        <p:nvSpPr>
          <p:cNvPr id="258" name="Google Shape;258;p38"/>
          <p:cNvSpPr txBox="1"/>
          <p:nvPr/>
        </p:nvSpPr>
        <p:spPr>
          <a:xfrm>
            <a:off x="6801800" y="4567700"/>
            <a:ext cx="220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Metabolic output from running as a function of leg muscles [3]</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Clr>
                <a:schemeClr val="dk1"/>
              </a:buClr>
              <a:buSzPct val="39285"/>
              <a:buFont typeface="Arial"/>
              <a:buNone/>
            </a:pPr>
            <a:r>
              <a:rPr lang="en"/>
              <a:t>Past Stanford Project Cycling Model</a:t>
            </a:r>
            <a:endParaRPr/>
          </a:p>
        </p:txBody>
      </p:sp>
      <p:grpSp>
        <p:nvGrpSpPr>
          <p:cNvPr id="264" name="Google Shape;264;p39"/>
          <p:cNvGrpSpPr/>
          <p:nvPr/>
        </p:nvGrpSpPr>
        <p:grpSpPr>
          <a:xfrm>
            <a:off x="311699" y="559591"/>
            <a:ext cx="344878" cy="343573"/>
            <a:chOff x="4195399" y="1970604"/>
            <a:chExt cx="344878" cy="343573"/>
          </a:xfrm>
        </p:grpSpPr>
        <p:sp>
          <p:nvSpPr>
            <p:cNvPr id="265" name="Google Shape;265;p39"/>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6" name="Google Shape;266;p39"/>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7" name="Google Shape;267;p39"/>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8" name="Google Shape;268;p39"/>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69" name="Google Shape;269;p39"/>
          <p:cNvSpPr txBox="1"/>
          <p:nvPr>
            <p:ph idx="1" type="body"/>
          </p:nvPr>
        </p:nvSpPr>
        <p:spPr>
          <a:xfrm>
            <a:off x="2961675" y="1338900"/>
            <a:ext cx="5651400" cy="33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Existing </a:t>
            </a:r>
            <a:r>
              <a:rPr b="1" lang="en">
                <a:solidFill>
                  <a:srgbClr val="980000"/>
                </a:solidFill>
              </a:rPr>
              <a:t>one-legged OpenSim cycling model</a:t>
            </a:r>
            <a:r>
              <a:rPr lang="en">
                <a:solidFill>
                  <a:schemeClr val="dk1"/>
                </a:solidFill>
              </a:rPr>
              <a:t> from ME485: Modeling/Simulation of Human Movement </a:t>
            </a:r>
            <a:r>
              <a:rPr baseline="30000" lang="en">
                <a:solidFill>
                  <a:schemeClr val="dk1"/>
                </a:solidFill>
              </a:rPr>
              <a:t>[19]</a:t>
            </a:r>
            <a:endParaRPr b="1" baseline="30000">
              <a:solidFill>
                <a:srgbClr val="980000"/>
              </a:solidFill>
            </a:endParaRPr>
          </a:p>
          <a:p>
            <a:pPr indent="-342900" lvl="0" marL="457200" rtl="0" algn="l">
              <a:spcBef>
                <a:spcPts val="0"/>
              </a:spcBef>
              <a:spcAft>
                <a:spcPts val="0"/>
              </a:spcAft>
              <a:buSzPts val="1800"/>
              <a:buChar char="●"/>
            </a:pPr>
            <a:r>
              <a:rPr lang="en"/>
              <a:t>Model contains </a:t>
            </a:r>
            <a:r>
              <a:rPr b="1" lang="en">
                <a:solidFill>
                  <a:srgbClr val="980000"/>
                </a:solidFill>
              </a:rPr>
              <a:t>limited complexity</a:t>
            </a:r>
            <a:r>
              <a:rPr lang="en"/>
              <a:t>: only 4 muscles, pelvis location pinned, midfoot constrained at pedal, driven with only 1-2 muscle(s) activated at start of pedaling stroke</a:t>
            </a:r>
            <a:endParaRPr/>
          </a:p>
          <a:p>
            <a:pPr indent="-342900" lvl="0" marL="457200" rtl="0" algn="l">
              <a:spcBef>
                <a:spcPts val="0"/>
              </a:spcBef>
              <a:spcAft>
                <a:spcPts val="0"/>
              </a:spcAft>
              <a:buSzPts val="1800"/>
              <a:buChar char="●"/>
            </a:pPr>
            <a:r>
              <a:rPr lang="en"/>
              <a:t>Starting point for our team</a:t>
            </a:r>
            <a:endParaRPr b="1">
              <a:solidFill>
                <a:srgbClr val="980000"/>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70" name="Google Shape;270;p39"/>
          <p:cNvPicPr preferRelativeResize="0"/>
          <p:nvPr/>
        </p:nvPicPr>
        <p:blipFill>
          <a:blip r:embed="rId3">
            <a:alphaModFix/>
          </a:blip>
          <a:stretch>
            <a:fillRect/>
          </a:stretch>
        </p:blipFill>
        <p:spPr>
          <a:xfrm>
            <a:off x="386025" y="1102775"/>
            <a:ext cx="2343150" cy="3562350"/>
          </a:xfrm>
          <a:prstGeom prst="rect">
            <a:avLst/>
          </a:prstGeom>
          <a:noFill/>
          <a:ln cap="flat" cmpd="sng" w="19050">
            <a:solidFill>
              <a:srgbClr val="980000"/>
            </a:solidFill>
            <a:prstDash val="solid"/>
            <a:round/>
            <a:headEnd len="sm" w="sm" type="none"/>
            <a:tailEnd len="sm" w="sm" type="none"/>
          </a:ln>
        </p:spPr>
      </p:pic>
      <p:sp>
        <p:nvSpPr>
          <p:cNvPr id="271" name="Google Shape;271;p39"/>
          <p:cNvSpPr txBox="1"/>
          <p:nvPr/>
        </p:nvSpPr>
        <p:spPr>
          <a:xfrm>
            <a:off x="311700" y="4665125"/>
            <a:ext cx="249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Source Serif Pro"/>
                <a:ea typeface="Source Serif Pro"/>
                <a:cs typeface="Source Serif Pro"/>
                <a:sym typeface="Source Serif Pro"/>
              </a:rPr>
              <a:t>Two-muscle actuation showcasing simplified cycling kinematics [5]</a:t>
            </a:r>
            <a:endParaRPr i="1" sz="1200">
              <a:solidFill>
                <a:srgbClr val="FF0000"/>
              </a:solidFill>
              <a:latin typeface="Source Serif Pro"/>
              <a:ea typeface="Source Serif Pro"/>
              <a:cs typeface="Source Serif Pro"/>
              <a:sym typeface="Source Serif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Dynamics (L) vs. Inverse Dynamics (R)</a:t>
            </a:r>
            <a:endParaRPr/>
          </a:p>
        </p:txBody>
      </p:sp>
      <p:pic>
        <p:nvPicPr>
          <p:cNvPr id="277" name="Google Shape;277;p40"/>
          <p:cNvPicPr preferRelativeResize="0"/>
          <p:nvPr/>
        </p:nvPicPr>
        <p:blipFill>
          <a:blip r:embed="rId3">
            <a:alphaModFix/>
          </a:blip>
          <a:stretch>
            <a:fillRect/>
          </a:stretch>
        </p:blipFill>
        <p:spPr>
          <a:xfrm>
            <a:off x="197875" y="1322525"/>
            <a:ext cx="4334400" cy="2560320"/>
          </a:xfrm>
          <a:prstGeom prst="rect">
            <a:avLst/>
          </a:prstGeom>
          <a:noFill/>
          <a:ln cap="flat" cmpd="sng" w="28575">
            <a:solidFill>
              <a:srgbClr val="0C343D"/>
            </a:solidFill>
            <a:prstDash val="solid"/>
            <a:round/>
            <a:headEnd len="sm" w="sm" type="none"/>
            <a:tailEnd len="sm" w="sm" type="none"/>
          </a:ln>
        </p:spPr>
      </p:pic>
      <p:pic>
        <p:nvPicPr>
          <p:cNvPr id="278" name="Google Shape;278;p40"/>
          <p:cNvPicPr preferRelativeResize="0"/>
          <p:nvPr/>
        </p:nvPicPr>
        <p:blipFill>
          <a:blip r:embed="rId4">
            <a:alphaModFix/>
          </a:blip>
          <a:stretch>
            <a:fillRect/>
          </a:stretch>
        </p:blipFill>
        <p:spPr>
          <a:xfrm>
            <a:off x="4693675" y="1322163"/>
            <a:ext cx="4252450" cy="2561050"/>
          </a:xfrm>
          <a:prstGeom prst="rect">
            <a:avLst/>
          </a:prstGeom>
          <a:noFill/>
          <a:ln cap="flat" cmpd="sng" w="28575">
            <a:solidFill>
              <a:srgbClr val="0C343D"/>
            </a:solidFill>
            <a:prstDash val="solid"/>
            <a:round/>
            <a:headEnd len="sm" w="sm" type="none"/>
            <a:tailEnd len="sm" w="sm" type="none"/>
          </a:ln>
        </p:spPr>
      </p:pic>
      <p:sp>
        <p:nvSpPr>
          <p:cNvPr id="279" name="Google Shape;279;p40"/>
          <p:cNvSpPr txBox="1"/>
          <p:nvPr/>
        </p:nvSpPr>
        <p:spPr>
          <a:xfrm>
            <a:off x="159775" y="4187675"/>
            <a:ext cx="88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Figure 1.12 and Figure 1.13 </a:t>
            </a:r>
            <a:r>
              <a:rPr i="1" lang="en" sz="900">
                <a:solidFill>
                  <a:schemeClr val="dk2"/>
                </a:solidFill>
              </a:rPr>
              <a:t>Biomechanics of Movement: The Science of Sports, Robotics, and Rehabilitation</a:t>
            </a:r>
            <a:r>
              <a:rPr lang="en" sz="900">
                <a:solidFill>
                  <a:schemeClr val="dk2"/>
                </a:solidFill>
              </a:rPr>
              <a:t> by Thomas K. Uchida and Scott L. Delp (2020)</a:t>
            </a:r>
            <a:endParaRPr sz="9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C27BA0"/>
                </a:solidFill>
              </a:rPr>
              <a:t>Forward Dynamics</a:t>
            </a:r>
            <a:endParaRPr sz="2000">
              <a:solidFill>
                <a:srgbClr val="C27BA0"/>
              </a:solidFill>
            </a:endParaRPr>
          </a:p>
        </p:txBody>
      </p:sp>
      <p:sp>
        <p:nvSpPr>
          <p:cNvPr id="285" name="Google Shape;285;p41"/>
          <p:cNvSpPr txBox="1"/>
          <p:nvPr>
            <p:ph idx="1" type="body"/>
          </p:nvPr>
        </p:nvSpPr>
        <p:spPr>
          <a:xfrm>
            <a:off x="273675" y="3430550"/>
            <a:ext cx="8119800" cy="140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300" u="sng"/>
              <a:t>Inputs</a:t>
            </a:r>
            <a:r>
              <a:rPr lang="en" sz="1300"/>
              <a:t>: Muscle excitation w.r.t. time, constraints on bodies’ coordinates (e.g. pelvis xyz-position, foot-on-pedal)</a:t>
            </a:r>
            <a:endParaRPr sz="1300"/>
          </a:p>
          <a:p>
            <a:pPr indent="-311150" lvl="0" marL="457200" rtl="0" algn="l">
              <a:spcBef>
                <a:spcPts val="0"/>
              </a:spcBef>
              <a:spcAft>
                <a:spcPts val="0"/>
              </a:spcAft>
              <a:buSzPts val="1300"/>
              <a:buChar char="●"/>
            </a:pPr>
            <a:r>
              <a:rPr b="1" lang="en" sz="1300" u="sng"/>
              <a:t>Outputs</a:t>
            </a:r>
            <a:r>
              <a:rPr lang="en" sz="1300"/>
              <a:t>: Can obtain a wide array of outputs while muscle activation drives the simulation. Most useful will typically be joint angles, muscle-fiber lengths, and other body kinematics.</a:t>
            </a:r>
            <a:endParaRPr i="1" sz="1400"/>
          </a:p>
        </p:txBody>
      </p:sp>
      <p:sp>
        <p:nvSpPr>
          <p:cNvPr id="286" name="Google Shape;286;p41"/>
          <p:cNvSpPr txBox="1"/>
          <p:nvPr/>
        </p:nvSpPr>
        <p:spPr>
          <a:xfrm>
            <a:off x="454350" y="2822975"/>
            <a:ext cx="405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t>https://simtk-confluence.stanford.edu/display/OpenSim/Getting+Started+with+Forward+Dynamics</a:t>
            </a:r>
            <a:endParaRPr i="1" sz="700"/>
          </a:p>
        </p:txBody>
      </p:sp>
      <p:sp>
        <p:nvSpPr>
          <p:cNvPr id="287" name="Google Shape;287;p41"/>
          <p:cNvSpPr txBox="1"/>
          <p:nvPr>
            <p:ph idx="1" type="body"/>
          </p:nvPr>
        </p:nvSpPr>
        <p:spPr>
          <a:xfrm>
            <a:off x="4779300" y="1444350"/>
            <a:ext cx="4053000" cy="1340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1400"/>
              <a:t>The </a:t>
            </a:r>
            <a:r>
              <a:rPr b="1" lang="en" sz="1400">
                <a:solidFill>
                  <a:srgbClr val="C27BA0"/>
                </a:solidFill>
              </a:rPr>
              <a:t>Forward Dynamics Tool</a:t>
            </a:r>
            <a:r>
              <a:rPr b="1" lang="en" sz="1400"/>
              <a:t> is used to calculate joint kinematics based on assumed muscle activations.</a:t>
            </a:r>
            <a:endParaRPr b="1" sz="1400"/>
          </a:p>
          <a:p>
            <a:pPr indent="-293370" lvl="0" marL="457200" rtl="0" algn="l">
              <a:spcBef>
                <a:spcPts val="0"/>
              </a:spcBef>
              <a:spcAft>
                <a:spcPts val="0"/>
              </a:spcAft>
              <a:buSzPct val="100000"/>
              <a:buChar char="●"/>
            </a:pPr>
            <a:r>
              <a:rPr b="1" lang="en" sz="1200"/>
              <a:t>Simplest tool</a:t>
            </a:r>
            <a:endParaRPr b="1" sz="1200"/>
          </a:p>
          <a:p>
            <a:pPr indent="-293370" lvl="0" marL="457200" rtl="0" algn="l">
              <a:spcBef>
                <a:spcPts val="0"/>
              </a:spcBef>
              <a:spcAft>
                <a:spcPts val="0"/>
              </a:spcAft>
              <a:buSzPct val="100000"/>
              <a:buChar char="●"/>
            </a:pPr>
            <a:r>
              <a:rPr b="1" lang="en" sz="1200"/>
              <a:t>Downside: Muscle activations assumed.</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pic>
        <p:nvPicPr>
          <p:cNvPr id="288" name="Google Shape;288;p41"/>
          <p:cNvPicPr preferRelativeResize="0"/>
          <p:nvPr/>
        </p:nvPicPr>
        <p:blipFill>
          <a:blip r:embed="rId3">
            <a:alphaModFix/>
          </a:blip>
          <a:stretch>
            <a:fillRect/>
          </a:stretch>
        </p:blipFill>
        <p:spPr>
          <a:xfrm>
            <a:off x="521575" y="1444350"/>
            <a:ext cx="3895500" cy="13404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4A86E8"/>
                </a:solidFill>
              </a:rPr>
              <a:t>CMC Tool (Computed Muscle Control)</a:t>
            </a:r>
            <a:endParaRPr sz="2000">
              <a:solidFill>
                <a:srgbClr val="4A86E8"/>
              </a:solidFill>
            </a:endParaRPr>
          </a:p>
        </p:txBody>
      </p:sp>
      <p:pic>
        <p:nvPicPr>
          <p:cNvPr id="294" name="Google Shape;294;p42"/>
          <p:cNvPicPr preferRelativeResize="0"/>
          <p:nvPr/>
        </p:nvPicPr>
        <p:blipFill>
          <a:blip r:embed="rId3">
            <a:alphaModFix/>
          </a:blip>
          <a:stretch>
            <a:fillRect/>
          </a:stretch>
        </p:blipFill>
        <p:spPr>
          <a:xfrm>
            <a:off x="311700" y="1446975"/>
            <a:ext cx="4315250" cy="1335150"/>
          </a:xfrm>
          <a:prstGeom prst="rect">
            <a:avLst/>
          </a:prstGeom>
          <a:noFill/>
          <a:ln cap="flat" cmpd="sng" w="28575">
            <a:solidFill>
              <a:schemeClr val="dk2"/>
            </a:solidFill>
            <a:prstDash val="solid"/>
            <a:round/>
            <a:headEnd len="sm" w="sm" type="none"/>
            <a:tailEnd len="sm" w="sm" type="none"/>
          </a:ln>
        </p:spPr>
      </p:pic>
      <p:sp>
        <p:nvSpPr>
          <p:cNvPr id="295" name="Google Shape;295;p42"/>
          <p:cNvSpPr txBox="1"/>
          <p:nvPr>
            <p:ph idx="1" type="body"/>
          </p:nvPr>
        </p:nvSpPr>
        <p:spPr>
          <a:xfrm>
            <a:off x="273675" y="3344675"/>
            <a:ext cx="8119800" cy="1491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 sz="1300" u="sng"/>
              <a:t>Inputs</a:t>
            </a:r>
            <a:r>
              <a:rPr lang="en" sz="1300"/>
              <a:t>: Kinematics (joint angles, translations), coordinate tracking requests, constraints, actuation, GRFs</a:t>
            </a:r>
            <a:endParaRPr sz="1300"/>
          </a:p>
          <a:p>
            <a:pPr indent="-304958" lvl="0" marL="457200" rtl="0" algn="l">
              <a:spcBef>
                <a:spcPts val="0"/>
              </a:spcBef>
              <a:spcAft>
                <a:spcPts val="0"/>
              </a:spcAft>
              <a:buSzPct val="100000"/>
              <a:buChar char="●"/>
            </a:pPr>
            <a:r>
              <a:rPr b="1" lang="en" sz="1300" u="sng"/>
              <a:t>Outputs</a:t>
            </a:r>
            <a:r>
              <a:rPr lang="en" sz="1300"/>
              <a:t>: Muscle activation forces, muscle activations/controls, muscle states of motion (joint angles &amp; velocities; muscle fiber lengths &amp; activations)</a:t>
            </a:r>
            <a:endParaRPr sz="1300"/>
          </a:p>
          <a:p>
            <a:pPr indent="-304958" lvl="1" marL="914400" rtl="0" algn="l">
              <a:spcBef>
                <a:spcPts val="0"/>
              </a:spcBef>
              <a:spcAft>
                <a:spcPts val="0"/>
              </a:spcAft>
              <a:buSzPct val="100000"/>
              <a:buChar char="○"/>
            </a:pPr>
            <a:r>
              <a:rPr lang="en" sz="1300"/>
              <a:t>Ability to request Metabolic Probes</a:t>
            </a:r>
            <a:endParaRPr sz="1300"/>
          </a:p>
          <a:p>
            <a:pPr indent="-304958" lvl="0" marL="457200" rtl="0" algn="l">
              <a:spcBef>
                <a:spcPts val="0"/>
              </a:spcBef>
              <a:spcAft>
                <a:spcPts val="0"/>
              </a:spcAft>
              <a:buSzPct val="100000"/>
              <a:buChar char="●"/>
            </a:pPr>
            <a:r>
              <a:rPr lang="en" sz="1300"/>
              <a:t>CMC Tool incorporate principles from </a:t>
            </a:r>
            <a:r>
              <a:rPr b="1" lang="en" sz="1300">
                <a:solidFill>
                  <a:srgbClr val="38761D"/>
                </a:solidFill>
              </a:rPr>
              <a:t>Inverse Kinematics (IK) </a:t>
            </a:r>
            <a:r>
              <a:rPr lang="en" sz="1300"/>
              <a:t>&amp;</a:t>
            </a:r>
            <a:r>
              <a:rPr b="1" lang="en" sz="1300"/>
              <a:t> </a:t>
            </a:r>
            <a:r>
              <a:rPr b="1" lang="en" sz="1300">
                <a:solidFill>
                  <a:srgbClr val="B45F06"/>
                </a:solidFill>
              </a:rPr>
              <a:t>Inverse Dynamics (ID)</a:t>
            </a:r>
            <a:r>
              <a:rPr b="1" lang="en" sz="1300"/>
              <a:t> </a:t>
            </a:r>
            <a:r>
              <a:rPr lang="en" sz="1300"/>
              <a:t>workflows</a:t>
            </a:r>
            <a:endParaRPr sz="1300"/>
          </a:p>
          <a:p>
            <a:pPr indent="0" lvl="0" marL="0" rtl="0" algn="l">
              <a:spcBef>
                <a:spcPts val="1200"/>
              </a:spcBef>
              <a:spcAft>
                <a:spcPts val="1200"/>
              </a:spcAft>
              <a:buNone/>
            </a:pPr>
            <a:r>
              <a:t/>
            </a:r>
            <a:endParaRPr i="1" sz="1400"/>
          </a:p>
        </p:txBody>
      </p:sp>
      <p:sp>
        <p:nvSpPr>
          <p:cNvPr id="296" name="Google Shape;296;p42"/>
          <p:cNvSpPr txBox="1"/>
          <p:nvPr/>
        </p:nvSpPr>
        <p:spPr>
          <a:xfrm>
            <a:off x="273675" y="2848725"/>
            <a:ext cx="44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https://simtk-confluence.stanford.edu/display/OpenSim/Getting+Started+with+CMC</a:t>
            </a:r>
            <a:endParaRPr i="1" sz="900"/>
          </a:p>
        </p:txBody>
      </p:sp>
      <p:sp>
        <p:nvSpPr>
          <p:cNvPr id="297" name="Google Shape;297;p42"/>
          <p:cNvSpPr txBox="1"/>
          <p:nvPr>
            <p:ph idx="1" type="body"/>
          </p:nvPr>
        </p:nvSpPr>
        <p:spPr>
          <a:xfrm>
            <a:off x="4859400" y="1446975"/>
            <a:ext cx="3972900" cy="1335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1400"/>
              <a:t>The </a:t>
            </a:r>
            <a:r>
              <a:rPr b="1" lang="en" sz="1400">
                <a:solidFill>
                  <a:srgbClr val="4A86E8"/>
                </a:solidFill>
              </a:rPr>
              <a:t>CMC tool</a:t>
            </a:r>
            <a:r>
              <a:rPr b="1" lang="en" sz="1400"/>
              <a:t> is used to calculate muscle excitations based on desired kinematic inputs under various constraints/ boundary conditions.</a:t>
            </a:r>
            <a:endParaRPr b="1" sz="1400"/>
          </a:p>
          <a:p>
            <a:pPr indent="-287655" lvl="0" marL="457200" rtl="0" algn="l">
              <a:spcBef>
                <a:spcPts val="0"/>
              </a:spcBef>
              <a:spcAft>
                <a:spcPts val="0"/>
              </a:spcAft>
              <a:buSzPct val="100000"/>
              <a:buChar char="●"/>
            </a:pPr>
            <a:r>
              <a:rPr b="1" lang="en" sz="1200"/>
              <a:t>Difficult to obtain convergence/ optimization</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303" name="Google Shape;303;p43"/>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04" name="Google Shape;304;p43"/>
          <p:cNvSpPr txBox="1"/>
          <p:nvPr>
            <p:ph idx="1" type="body"/>
          </p:nvPr>
        </p:nvSpPr>
        <p:spPr>
          <a:xfrm>
            <a:off x="3198450" y="1544575"/>
            <a:ext cx="27471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aseline="-25000" lang="en" sz="1700">
                <a:solidFill>
                  <a:schemeClr val="dk1"/>
                </a:solidFill>
              </a:rPr>
              <a:t>x,y</a:t>
            </a:r>
            <a:endParaRPr sz="1500"/>
          </a:p>
        </p:txBody>
      </p:sp>
      <p:pic>
        <p:nvPicPr>
          <p:cNvPr id="305" name="Google Shape;305;p43"/>
          <p:cNvPicPr preferRelativeResize="0"/>
          <p:nvPr/>
        </p:nvPicPr>
        <p:blipFill rotWithShape="1">
          <a:blip r:embed="rId3">
            <a:alphaModFix/>
          </a:blip>
          <a:srcRect b="0" l="0" r="76658" t="66665"/>
          <a:stretch/>
        </p:blipFill>
        <p:spPr>
          <a:xfrm>
            <a:off x="6608075" y="3037800"/>
            <a:ext cx="1118550" cy="1073350"/>
          </a:xfrm>
          <a:prstGeom prst="rect">
            <a:avLst/>
          </a:prstGeom>
          <a:noFill/>
          <a:ln>
            <a:noFill/>
          </a:ln>
        </p:spPr>
      </p:pic>
      <p:sp>
        <p:nvSpPr>
          <p:cNvPr id="306" name="Google Shape;306;p43"/>
          <p:cNvSpPr txBox="1"/>
          <p:nvPr/>
        </p:nvSpPr>
        <p:spPr>
          <a:xfrm>
            <a:off x="6608075" y="4331200"/>
            <a:ext cx="4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[18]</a:t>
            </a:r>
            <a:endParaRPr i="1" sz="1000"/>
          </a:p>
        </p:txBody>
      </p:sp>
      <p:pic>
        <p:nvPicPr>
          <p:cNvPr id="307" name="Google Shape;307;p43"/>
          <p:cNvPicPr preferRelativeResize="0"/>
          <p:nvPr/>
        </p:nvPicPr>
        <p:blipFill rotWithShape="1">
          <a:blip r:embed="rId3">
            <a:alphaModFix/>
          </a:blip>
          <a:srcRect b="0" l="23342" r="0" t="31110"/>
          <a:stretch/>
        </p:blipFill>
        <p:spPr>
          <a:xfrm>
            <a:off x="2735250" y="2117275"/>
            <a:ext cx="3673500" cy="2218175"/>
          </a:xfrm>
          <a:prstGeom prst="rect">
            <a:avLst/>
          </a:prstGeom>
          <a:noFill/>
          <a:ln cap="flat" cmpd="sng" w="19050">
            <a:solidFill>
              <a:srgbClr val="98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Biomechanical Analysis</a:t>
            </a:r>
            <a:endParaRPr/>
          </a:p>
        </p:txBody>
      </p:sp>
      <p:grpSp>
        <p:nvGrpSpPr>
          <p:cNvPr id="108" name="Google Shape;108;p26"/>
          <p:cNvGrpSpPr/>
          <p:nvPr/>
        </p:nvGrpSpPr>
        <p:grpSpPr>
          <a:xfrm>
            <a:off x="311699" y="559591"/>
            <a:ext cx="344878" cy="343573"/>
            <a:chOff x="4195399" y="1970604"/>
            <a:chExt cx="344878" cy="343573"/>
          </a:xfrm>
        </p:grpSpPr>
        <p:sp>
          <p:nvSpPr>
            <p:cNvPr id="109" name="Google Shape;109;p26"/>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0" name="Google Shape;110;p26"/>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1" name="Google Shape;111;p26"/>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2" name="Google Shape;112;p26"/>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13" name="Google Shape;113;p26"/>
          <p:cNvSpPr txBox="1"/>
          <p:nvPr/>
        </p:nvSpPr>
        <p:spPr>
          <a:xfrm>
            <a:off x="5999775" y="4313250"/>
            <a:ext cx="3131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Shaded regions indicate ranges of maximum force generation on the force-length curve (top) and force-velocity curve (bottom)</a:t>
            </a:r>
            <a:endParaRPr i="1" sz="1100">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(Adapted from Bohm (2019) [22])</a:t>
            </a:r>
            <a:endParaRPr i="1" sz="1100">
              <a:solidFill>
                <a:schemeClr val="dk1"/>
              </a:solidFill>
              <a:latin typeface="Source Serif Pro"/>
              <a:ea typeface="Source Serif Pro"/>
              <a:cs typeface="Source Serif Pro"/>
              <a:sym typeface="Source Serif Pro"/>
            </a:endParaRPr>
          </a:p>
        </p:txBody>
      </p:sp>
      <p:sp>
        <p:nvSpPr>
          <p:cNvPr id="114" name="Google Shape;114;p26"/>
          <p:cNvSpPr txBox="1"/>
          <p:nvPr>
            <p:ph idx="1" type="body"/>
          </p:nvPr>
        </p:nvSpPr>
        <p:spPr>
          <a:xfrm>
            <a:off x="311700" y="1275350"/>
            <a:ext cx="5750100" cy="3677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chemeClr val="dk1"/>
                </a:solidFill>
              </a:rPr>
              <a:t>Valuable insights can be gained from analysis of </a:t>
            </a:r>
            <a:r>
              <a:rPr b="1" i="1" lang="en" sz="1700">
                <a:solidFill>
                  <a:srgbClr val="980000"/>
                </a:solidFill>
              </a:rPr>
              <a:t>biomechanical quantities</a:t>
            </a:r>
            <a:r>
              <a:rPr lang="en" sz="1700">
                <a:solidFill>
                  <a:schemeClr val="dk1"/>
                </a:solidFill>
              </a:rPr>
              <a:t> that are used to calculate muscle forces, </a:t>
            </a:r>
            <a:r>
              <a:rPr baseline="30000" lang="en" sz="1700">
                <a:solidFill>
                  <a:schemeClr val="dk1"/>
                </a:solidFill>
              </a:rPr>
              <a:t>[20]</a:t>
            </a:r>
            <a:r>
              <a:rPr lang="en" sz="1700">
                <a:solidFill>
                  <a:schemeClr val="dk1"/>
                </a:solidFill>
              </a:rPr>
              <a:t> and thus metabolic energy expenditure, </a:t>
            </a:r>
            <a:r>
              <a:rPr baseline="30000" lang="en" sz="1700">
                <a:solidFill>
                  <a:schemeClr val="dk1"/>
                </a:solidFill>
              </a:rPr>
              <a:t>[24]</a:t>
            </a:r>
            <a:r>
              <a:rPr lang="en" sz="1700">
                <a:solidFill>
                  <a:schemeClr val="dk1"/>
                </a:solidFill>
              </a:rPr>
              <a:t> during movement</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Studies have been performed to show that muscles’ shortening velocity, force-length curve, and force-velocity curves have “</a:t>
            </a:r>
            <a:r>
              <a:rPr b="1" lang="en" sz="1700">
                <a:solidFill>
                  <a:srgbClr val="980000"/>
                </a:solidFill>
              </a:rPr>
              <a:t>important implications for...muscle efficiency</a:t>
            </a:r>
            <a:r>
              <a:rPr lang="en" sz="1700">
                <a:solidFill>
                  <a:schemeClr val="dk1"/>
                </a:solidFill>
              </a:rPr>
              <a:t>” </a:t>
            </a:r>
            <a:r>
              <a:rPr baseline="30000" lang="en" sz="1700">
                <a:solidFill>
                  <a:schemeClr val="dk1"/>
                </a:solidFill>
              </a:rPr>
              <a:t>[22] [23] </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We can use biomechanical quantities as a </a:t>
            </a:r>
            <a:r>
              <a:rPr b="1" i="1" lang="en" sz="1700">
                <a:solidFill>
                  <a:srgbClr val="980000"/>
                </a:solidFill>
              </a:rPr>
              <a:t>secondary measure</a:t>
            </a:r>
            <a:r>
              <a:rPr lang="en" sz="1700">
                <a:solidFill>
                  <a:schemeClr val="dk1"/>
                </a:solidFill>
              </a:rPr>
              <a:t> to analyze how metabolic energy expenditure changes as a function of seat position</a:t>
            </a:r>
            <a:endParaRPr sz="1700">
              <a:solidFill>
                <a:schemeClr val="dk1"/>
              </a:solidFill>
            </a:endParaRPr>
          </a:p>
          <a:p>
            <a:pPr indent="0" lvl="0" marL="0" rtl="0" algn="l">
              <a:spcBef>
                <a:spcPts val="1200"/>
              </a:spcBef>
              <a:spcAft>
                <a:spcPts val="1200"/>
              </a:spcAft>
              <a:buNone/>
            </a:pPr>
            <a:r>
              <a:t/>
            </a:r>
            <a:endParaRPr sz="1700">
              <a:solidFill>
                <a:schemeClr val="dk1"/>
              </a:solidFill>
            </a:endParaRPr>
          </a:p>
        </p:txBody>
      </p:sp>
      <p:grpSp>
        <p:nvGrpSpPr>
          <p:cNvPr id="115" name="Google Shape;115;p26"/>
          <p:cNvGrpSpPr/>
          <p:nvPr/>
        </p:nvGrpSpPr>
        <p:grpSpPr>
          <a:xfrm>
            <a:off x="6476850" y="982650"/>
            <a:ext cx="2244000" cy="3330600"/>
            <a:chOff x="6246825" y="1275350"/>
            <a:chExt cx="2244000" cy="3330600"/>
          </a:xfrm>
        </p:grpSpPr>
        <p:sp>
          <p:nvSpPr>
            <p:cNvPr id="116" name="Google Shape;116;p26"/>
            <p:cNvSpPr/>
            <p:nvPr/>
          </p:nvSpPr>
          <p:spPr>
            <a:xfrm>
              <a:off x="6246825" y="1275350"/>
              <a:ext cx="2244000" cy="3330600"/>
            </a:xfrm>
            <a:prstGeom prst="rect">
              <a:avLst/>
            </a:prstGeom>
            <a:solidFill>
              <a:srgbClr val="000000">
                <a:alpha val="0"/>
              </a:srgbClr>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6"/>
            <p:cNvPicPr preferRelativeResize="0"/>
            <p:nvPr/>
          </p:nvPicPr>
          <p:blipFill rotWithShape="1">
            <a:blip r:embed="rId4">
              <a:alphaModFix/>
            </a:blip>
            <a:srcRect b="0" l="50611" r="672" t="0"/>
            <a:stretch/>
          </p:blipFill>
          <p:spPr>
            <a:xfrm>
              <a:off x="6329560" y="2928200"/>
              <a:ext cx="2102023" cy="1605150"/>
            </a:xfrm>
            <a:prstGeom prst="rect">
              <a:avLst/>
            </a:prstGeom>
            <a:noFill/>
            <a:ln>
              <a:noFill/>
            </a:ln>
          </p:spPr>
        </p:pic>
        <p:pic>
          <p:nvPicPr>
            <p:cNvPr id="118" name="Google Shape;118;p26"/>
            <p:cNvPicPr preferRelativeResize="0"/>
            <p:nvPr/>
          </p:nvPicPr>
          <p:blipFill rotWithShape="1">
            <a:blip r:embed="rId4">
              <a:alphaModFix/>
            </a:blip>
            <a:srcRect b="0" l="0" r="51283" t="0"/>
            <a:stretch/>
          </p:blipFill>
          <p:spPr>
            <a:xfrm>
              <a:off x="6329549" y="1323050"/>
              <a:ext cx="2102023" cy="160515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783350" y="521225"/>
            <a:ext cx="7990200" cy="572700"/>
          </a:xfrm>
          <a:prstGeom prst="rect">
            <a:avLst/>
          </a:prstGeom>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Simulate</a:t>
            </a:r>
            <a:r>
              <a:rPr lang="en"/>
              <a:t> Passive Model for Kinematics</a:t>
            </a:r>
            <a:endParaRPr/>
          </a:p>
          <a:p>
            <a:pPr indent="457200" lvl="0" marL="0" rtl="0" algn="l">
              <a:spcBef>
                <a:spcPts val="0"/>
              </a:spcBef>
              <a:spcAft>
                <a:spcPts val="0"/>
              </a:spcAft>
              <a:buNone/>
            </a:pPr>
            <a:r>
              <a:t/>
            </a:r>
            <a:endParaRPr b="0" i="1" sz="1200">
              <a:solidFill>
                <a:schemeClr val="dk1"/>
              </a:solidFill>
            </a:endParaRPr>
          </a:p>
        </p:txBody>
      </p:sp>
      <p:sp>
        <p:nvSpPr>
          <p:cNvPr id="313" name="Google Shape;313;p44"/>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pic>
        <p:nvPicPr>
          <p:cNvPr id="314" name="Google Shape;314;p44" title="muscle_up_80rpm.webm">
            <a:hlinkClick r:id="rId3"/>
          </p:cNvPr>
          <p:cNvPicPr preferRelativeResize="0"/>
          <p:nvPr/>
        </p:nvPicPr>
        <p:blipFill>
          <a:blip r:embed="rId4">
            <a:alphaModFix/>
          </a:blip>
          <a:stretch>
            <a:fillRect/>
          </a:stretch>
        </p:blipFill>
        <p:spPr>
          <a:xfrm>
            <a:off x="1186050" y="1355100"/>
            <a:ext cx="6771876" cy="33158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Adjust OpenSim CMC Tool Input Files</a:t>
            </a:r>
            <a:endParaRPr/>
          </a:p>
        </p:txBody>
      </p:sp>
      <p:sp>
        <p:nvSpPr>
          <p:cNvPr id="320" name="Google Shape;320;p45"/>
          <p:cNvSpPr txBox="1"/>
          <p:nvPr>
            <p:ph idx="1" type="body"/>
          </p:nvPr>
        </p:nvSpPr>
        <p:spPr>
          <a:xfrm>
            <a:off x="311700" y="1533475"/>
            <a:ext cx="36999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Setup File</a:t>
            </a:r>
            <a:endParaRPr sz="1500"/>
          </a:p>
          <a:p>
            <a:pPr indent="0" lvl="0" marL="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Motion File (Kinematics)</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Tracking Tasks File</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Actuators &amp; Controls</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External Forces (GRFs)</a:t>
            </a:r>
            <a:endParaRPr i="1" sz="1500"/>
          </a:p>
        </p:txBody>
      </p:sp>
      <p:pic>
        <p:nvPicPr>
          <p:cNvPr id="321" name="Google Shape;321;p45"/>
          <p:cNvPicPr preferRelativeResize="0"/>
          <p:nvPr/>
        </p:nvPicPr>
        <p:blipFill>
          <a:blip r:embed="rId3">
            <a:alphaModFix/>
          </a:blip>
          <a:stretch>
            <a:fillRect/>
          </a:stretch>
        </p:blipFill>
        <p:spPr>
          <a:xfrm>
            <a:off x="3167250" y="1961025"/>
            <a:ext cx="5630776" cy="1742175"/>
          </a:xfrm>
          <a:prstGeom prst="rect">
            <a:avLst/>
          </a:prstGeom>
          <a:noFill/>
          <a:ln cap="flat" cmpd="sng" w="28575">
            <a:solidFill>
              <a:srgbClr val="980000"/>
            </a:solidFill>
            <a:prstDash val="solid"/>
            <a:round/>
            <a:headEnd len="sm" w="sm" type="none"/>
            <a:tailEnd len="sm" w="sm" type="none"/>
          </a:ln>
        </p:spPr>
      </p:pic>
      <p:sp>
        <p:nvSpPr>
          <p:cNvPr id="322" name="Google Shape;322;p45"/>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23" name="Google Shape;323;p45"/>
          <p:cNvSpPr txBox="1"/>
          <p:nvPr/>
        </p:nvSpPr>
        <p:spPr>
          <a:xfrm>
            <a:off x="8368425" y="3703200"/>
            <a:ext cx="4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[17]</a:t>
            </a:r>
            <a:endParaRPr i="1"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Run CMC Tool with Metabolic Probes</a:t>
            </a:r>
            <a:r>
              <a:rPr b="0" lang="en" sz="1500">
                <a:solidFill>
                  <a:schemeClr val="dk1"/>
                </a:solidFill>
              </a:rPr>
              <a:t> </a:t>
            </a:r>
            <a:endParaRPr/>
          </a:p>
        </p:txBody>
      </p:sp>
      <p:sp>
        <p:nvSpPr>
          <p:cNvPr id="329" name="Google Shape;329;p46"/>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30" name="Google Shape;330;p46"/>
          <p:cNvSpPr txBox="1"/>
          <p:nvPr/>
        </p:nvSpPr>
        <p:spPr>
          <a:xfrm>
            <a:off x="6897100" y="1017725"/>
            <a:ext cx="172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rgbClr val="980000"/>
                </a:solidFill>
                <a:latin typeface="Source Serif Pro"/>
                <a:ea typeface="Source Serif Pro"/>
                <a:cs typeface="Source Serif Pro"/>
                <a:sym typeface="Source Serif Pro"/>
              </a:rPr>
              <a:t>CMC Trial 8e</a:t>
            </a:r>
            <a:endParaRPr b="1" i="1">
              <a:solidFill>
                <a:srgbClr val="980000"/>
              </a:solidFill>
              <a:latin typeface="Source Serif Pro"/>
              <a:ea typeface="Source Serif Pro"/>
              <a:cs typeface="Source Serif Pro"/>
              <a:sym typeface="Source Serif Pro"/>
            </a:endParaRPr>
          </a:p>
        </p:txBody>
      </p:sp>
      <p:pic>
        <p:nvPicPr>
          <p:cNvPr id="331" name="Google Shape;331;p46" title="trial_8e_grey_bg.webm">
            <a:hlinkClick r:id="rId3"/>
          </p:cNvPr>
          <p:cNvPicPr preferRelativeResize="0"/>
          <p:nvPr/>
        </p:nvPicPr>
        <p:blipFill>
          <a:blip r:embed="rId4">
            <a:alphaModFix/>
          </a:blip>
          <a:stretch>
            <a:fillRect/>
          </a:stretch>
        </p:blipFill>
        <p:spPr>
          <a:xfrm>
            <a:off x="1186050" y="1355100"/>
            <a:ext cx="6771876" cy="331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124" name="Google Shape;124;p27"/>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125" name="Google Shape;125;p27"/>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126" name="Google Shape;126;p2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127" name="Google Shape;127;p27"/>
          <p:cNvGrpSpPr/>
          <p:nvPr/>
        </p:nvGrpSpPr>
        <p:grpSpPr>
          <a:xfrm>
            <a:off x="311700" y="546109"/>
            <a:ext cx="370930" cy="370549"/>
            <a:chOff x="2497275" y="2744159"/>
            <a:chExt cx="370930" cy="370549"/>
          </a:xfrm>
        </p:grpSpPr>
        <p:sp>
          <p:nvSpPr>
            <p:cNvPr id="128" name="Google Shape;128;p2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129" name="Google Shape;129;p2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130" name="Google Shape;130;p2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131" name="Google Shape;131;p2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132" name="Google Shape;132;p2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133" name="Google Shape;133;p2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134" name="Google Shape;134;p27"/>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35" name="Google Shape;135;p27"/>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136" name="Google Shape;136;p27"/>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137" name="Google Shape;137;p27"/>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138" name="Google Shape;138;p27"/>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139" name="Google Shape;139;p27"/>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140" name="Google Shape;140;p27"/>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141" name="Google Shape;141;p27"/>
          <p:cNvSpPr txBox="1"/>
          <p:nvPr/>
        </p:nvSpPr>
        <p:spPr>
          <a:xfrm>
            <a:off x="89550" y="1264972"/>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Parameterized input: Saddle Position</a:t>
            </a:r>
            <a:endParaRPr>
              <a:solidFill>
                <a:srgbClr val="980000"/>
              </a:solidFill>
              <a:latin typeface="Source Serif Pro"/>
              <a:ea typeface="Source Serif Pro"/>
              <a:cs typeface="Source Serif Pro"/>
              <a:sym typeface="Source Serif Pro"/>
            </a:endParaRPr>
          </a:p>
        </p:txBody>
      </p:sp>
      <p:sp>
        <p:nvSpPr>
          <p:cNvPr id="142" name="Google Shape;142;p27"/>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Metabolic Energy Expenditure Rate: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1 </a:t>
            </a:r>
            <a:r>
              <a:rPr lang="en">
                <a:latin typeface="Source Serif Pro"/>
                <a:ea typeface="Source Serif Pro"/>
                <a:cs typeface="Source Serif Pro"/>
                <a:sym typeface="Source Serif Pro"/>
              </a:rPr>
              <a:t>, P</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P</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143" name="Google Shape;143;p27"/>
          <p:cNvCxnSpPr/>
          <p:nvPr/>
        </p:nvCxnSpPr>
        <p:spPr>
          <a:xfrm>
            <a:off x="1680000" y="200015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144" name="Google Shape;144;p27"/>
          <p:cNvCxnSpPr/>
          <p:nvPr/>
        </p:nvCxnSpPr>
        <p:spPr>
          <a:xfrm>
            <a:off x="1680000" y="231070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145" name="Google Shape;145;p27"/>
          <p:cNvCxnSpPr/>
          <p:nvPr/>
        </p:nvCxnSpPr>
        <p:spPr>
          <a:xfrm>
            <a:off x="1686826" y="2709850"/>
            <a:ext cx="669900" cy="0"/>
          </a:xfrm>
          <a:prstGeom prst="straightConnector1">
            <a:avLst/>
          </a:prstGeom>
          <a:noFill/>
          <a:ln cap="flat" cmpd="sng" w="38100">
            <a:solidFill>
              <a:srgbClr val="980000"/>
            </a:solidFill>
            <a:prstDash val="solid"/>
            <a:round/>
            <a:headEnd len="med" w="med" type="none"/>
            <a:tailEnd len="med" w="med" type="stealth"/>
          </a:ln>
        </p:spPr>
      </p:cxnSp>
      <p:cxnSp>
        <p:nvCxnSpPr>
          <p:cNvPr id="146" name="Google Shape;146;p27"/>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147" name="Google Shape;147;p27"/>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148" name="Google Shape;148;p27"/>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149" name="Google Shape;149;p27"/>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7"/>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151" name="Google Shape;151;p27"/>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52" name="Google Shape;152;p27"/>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153" name="Google Shape;153;p27"/>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154" name="Google Shape;154;p27"/>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Compile</a:t>
            </a:r>
            <a:r>
              <a:rPr lang="en"/>
              <a:t> Results</a:t>
            </a:r>
            <a:endParaRPr/>
          </a:p>
        </p:txBody>
      </p:sp>
      <p:sp>
        <p:nvSpPr>
          <p:cNvPr id="160" name="Google Shape;160;p28"/>
          <p:cNvSpPr txBox="1"/>
          <p:nvPr/>
        </p:nvSpPr>
        <p:spPr>
          <a:xfrm>
            <a:off x="323650" y="1971775"/>
            <a:ext cx="3528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Muscles Activation</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A</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A</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chemeClr val="lt1"/>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t/>
            </a:r>
            <a:endParaRPr>
              <a:solidFill>
                <a:srgbClr val="202124"/>
              </a:solidFill>
              <a:highlight>
                <a:schemeClr val="lt1"/>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Muscles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chemeClr val="lt1"/>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Metabolic Energy Expenditure Rate: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chemeClr val="dk1"/>
                </a:solidFill>
                <a:latin typeface="Source Serif Pro"/>
                <a:ea typeface="Source Serif Pro"/>
                <a:cs typeface="Source Serif Pro"/>
                <a:sym typeface="Source Serif Pro"/>
              </a:rPr>
              <a:t>[P</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P</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chemeClr val="dk1"/>
              </a:solidFill>
              <a:latin typeface="Source Serif Pro"/>
              <a:ea typeface="Source Serif Pro"/>
              <a:cs typeface="Source Serif Pro"/>
              <a:sym typeface="Source Serif Pro"/>
            </a:endParaRPr>
          </a:p>
        </p:txBody>
      </p:sp>
      <p:sp>
        <p:nvSpPr>
          <p:cNvPr id="161" name="Google Shape;161;p28"/>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162" name="Google Shape;162;p28"/>
          <p:cNvSpPr txBox="1"/>
          <p:nvPr/>
        </p:nvSpPr>
        <p:spPr>
          <a:xfrm>
            <a:off x="4446962" y="1090275"/>
            <a:ext cx="370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Idealized plot of metabolic energy expenditure vs. saddle position</a:t>
            </a:r>
            <a:endParaRPr>
              <a:latin typeface="Source Serif Pro"/>
              <a:ea typeface="Source Serif Pro"/>
              <a:cs typeface="Source Serif Pro"/>
              <a:sym typeface="Source Serif Pro"/>
            </a:endParaRPr>
          </a:p>
        </p:txBody>
      </p:sp>
      <p:pic>
        <p:nvPicPr>
          <p:cNvPr id="163" name="Google Shape;163;p28"/>
          <p:cNvPicPr preferRelativeResize="0"/>
          <p:nvPr/>
        </p:nvPicPr>
        <p:blipFill rotWithShape="1">
          <a:blip r:embed="rId4">
            <a:alphaModFix/>
          </a:blip>
          <a:srcRect b="0" l="0" r="0" t="0"/>
          <a:stretch/>
        </p:blipFill>
        <p:spPr>
          <a:xfrm>
            <a:off x="3992575" y="1606575"/>
            <a:ext cx="4609849" cy="333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things are going: Debugging</a:t>
            </a:r>
            <a:endParaRPr/>
          </a:p>
        </p:txBody>
      </p:sp>
      <p:pic>
        <p:nvPicPr>
          <p:cNvPr id="169" name="Google Shape;169;p29" title="workflow_up2CMC_take1.mp4">
            <a:hlinkClick r:id="rId3"/>
          </p:cNvPr>
          <p:cNvPicPr preferRelativeResize="0"/>
          <p:nvPr/>
        </p:nvPicPr>
        <p:blipFill>
          <a:blip r:embed="rId4">
            <a:alphaModFix/>
          </a:blip>
          <a:stretch>
            <a:fillRect/>
          </a:stretch>
        </p:blipFill>
        <p:spPr>
          <a:xfrm>
            <a:off x="371400" y="1168350"/>
            <a:ext cx="4572000" cy="3429000"/>
          </a:xfrm>
          <a:prstGeom prst="rect">
            <a:avLst/>
          </a:prstGeom>
          <a:noFill/>
          <a:ln>
            <a:noFill/>
          </a:ln>
        </p:spPr>
      </p:pic>
      <p:pic>
        <p:nvPicPr>
          <p:cNvPr id="170" name="Google Shape;170;p29" title="3a.webm">
            <a:hlinkClick r:id="rId5"/>
          </p:cNvPr>
          <p:cNvPicPr preferRelativeResize="0"/>
          <p:nvPr/>
        </p:nvPicPr>
        <p:blipFill>
          <a:blip r:embed="rId6">
            <a:alphaModFix/>
          </a:blip>
          <a:stretch>
            <a:fillRect/>
          </a:stretch>
        </p:blipFill>
        <p:spPr>
          <a:xfrm>
            <a:off x="5075100" y="1421925"/>
            <a:ext cx="3895800" cy="292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things are going: Debugging</a:t>
            </a:r>
            <a:endParaRPr/>
          </a:p>
        </p:txBody>
      </p:sp>
      <p:pic>
        <p:nvPicPr>
          <p:cNvPr id="176" name="Google Shape;176;p30" title="pelvis_not_inverted.mp4">
            <a:hlinkClick r:id="rId3"/>
          </p:cNvPr>
          <p:cNvPicPr preferRelativeResize="0"/>
          <p:nvPr/>
        </p:nvPicPr>
        <p:blipFill>
          <a:blip r:embed="rId4">
            <a:alphaModFix/>
          </a:blip>
          <a:stretch>
            <a:fillRect/>
          </a:stretch>
        </p:blipFill>
        <p:spPr>
          <a:xfrm>
            <a:off x="1764189" y="1108400"/>
            <a:ext cx="5615626" cy="421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980000"/>
                </a:solidFill>
                <a:latin typeface="Source Serif Pro"/>
                <a:ea typeface="Source Serif Pro"/>
                <a:cs typeface="Source Serif Pro"/>
                <a:sym typeface="Source Serif Pro"/>
              </a:rPr>
              <a:t>Timeline</a:t>
            </a:r>
            <a:endParaRPr sz="2500"/>
          </a:p>
        </p:txBody>
      </p:sp>
      <p:graphicFrame>
        <p:nvGraphicFramePr>
          <p:cNvPr id="182" name="Google Shape;182;p31"/>
          <p:cNvGraphicFramePr/>
          <p:nvPr/>
        </p:nvGraphicFramePr>
        <p:xfrm>
          <a:off x="599575" y="1554438"/>
          <a:ext cx="3000000" cy="3000000"/>
        </p:xfrm>
        <a:graphic>
          <a:graphicData uri="http://schemas.openxmlformats.org/drawingml/2006/table">
            <a:tbl>
              <a:tblPr>
                <a:noFill/>
                <a:tableStyleId>{CC016915-5964-4B15-81F6-B10B60AFCDA5}</a:tableStyleId>
              </a:tblPr>
              <a:tblGrid>
                <a:gridCol w="882750"/>
                <a:gridCol w="882750"/>
                <a:gridCol w="882750"/>
                <a:gridCol w="862525"/>
                <a:gridCol w="902975"/>
                <a:gridCol w="882750"/>
                <a:gridCol w="882750"/>
                <a:gridCol w="882750"/>
                <a:gridCol w="882750"/>
              </a:tblGrid>
              <a:tr h="381000">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2</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3</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4</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5</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6 *</a:t>
                      </a:r>
                      <a:endParaRPr>
                        <a:solidFill>
                          <a:srgbClr val="999999"/>
                        </a:solidFill>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Week 7</a:t>
                      </a:r>
                      <a:endParaRPr b="1">
                        <a:solidFill>
                          <a:srgbClr val="980000"/>
                        </a:solidFill>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8*</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9</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10</a:t>
                      </a:r>
                      <a:endParaRPr>
                        <a:latin typeface="Source Serif Pro"/>
                        <a:ea typeface="Source Serif Pro"/>
                        <a:cs typeface="Source Serif Pro"/>
                        <a:sym typeface="Source Serif Pro"/>
                      </a:endParaRPr>
                    </a:p>
                  </a:txBody>
                  <a:tcPr marT="91425" marB="91425" marR="91425" marL="91425"/>
                </a:tc>
              </a:tr>
              <a:tr h="189575">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1/22</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1/29</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2/5</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2/12</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2/19</a:t>
                      </a:r>
                      <a:endParaRPr sz="1000">
                        <a:solidFill>
                          <a:srgbClr val="999999"/>
                        </a:solidFill>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b="1" lang="en" sz="1000">
                          <a:solidFill>
                            <a:srgbClr val="980000"/>
                          </a:solidFill>
                          <a:latin typeface="Source Serif Pro"/>
                          <a:ea typeface="Source Serif Pro"/>
                          <a:cs typeface="Source Serif Pro"/>
                          <a:sym typeface="Source Serif Pro"/>
                        </a:rPr>
                        <a:t>2/26</a:t>
                      </a:r>
                      <a:endParaRPr b="1" sz="1000">
                        <a:solidFill>
                          <a:srgbClr val="980000"/>
                        </a:solidFill>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3/5</a:t>
                      </a:r>
                      <a:r>
                        <a:rPr lang="en" sz="1000">
                          <a:latin typeface="Source Serif Pro"/>
                          <a:ea typeface="Source Serif Pro"/>
                          <a:cs typeface="Source Serif Pro"/>
                          <a:sym typeface="Source Serif Pro"/>
                        </a:rPr>
                        <a:t> </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3/12</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3/19</a:t>
                      </a:r>
                      <a:endParaRPr sz="1000">
                        <a:latin typeface="Source Serif Pro"/>
                        <a:ea typeface="Source Serif Pro"/>
                        <a:cs typeface="Source Serif Pro"/>
                        <a:sym typeface="Source Serif Pro"/>
                      </a:endParaRPr>
                    </a:p>
                  </a:txBody>
                  <a:tcPr marT="0" marB="0"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OpenSim learning</a:t>
                      </a:r>
                      <a:endParaRPr sz="1300">
                        <a:solidFill>
                          <a:srgbClr val="B7B7B7"/>
                        </a:solidFill>
                        <a:latin typeface="Times New Roman"/>
                        <a:ea typeface="Times New Roman"/>
                        <a:cs typeface="Times New Roman"/>
                        <a:sym typeface="Times New Roman"/>
                      </a:endParaRPr>
                    </a:p>
                  </a:txBody>
                  <a:tcPr marT="91425" marB="91425" marR="91425" marL="91425">
                    <a:lnT cap="flat" cmpd="sng" w="9525">
                      <a:solidFill>
                        <a:srgbClr val="999999"/>
                      </a:solidFill>
                      <a:prstDash val="solid"/>
                      <a:round/>
                      <a:headEnd len="sm" w="sm" type="none"/>
                      <a:tailEnd len="sm" w="sm" type="none"/>
                    </a:lnT>
                  </a:tcPr>
                </a:tc>
                <a:tc hMerge="1"/>
                <a:tc hMerge="1"/>
                <a:tc rowSpan="2">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Define workflow</a:t>
                      </a:r>
                      <a:endParaRPr sz="1300">
                        <a:latin typeface="Times New Roman"/>
                        <a:ea typeface="Times New Roman"/>
                        <a:cs typeface="Times New Roman"/>
                        <a:sym typeface="Times New Roman"/>
                      </a:endParaRPr>
                    </a:p>
                  </a:txBody>
                  <a:tcPr marT="91425" marB="91425" marR="91425" marL="91425" anchor="ctr"/>
                </a:tc>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Parameterize saddle height</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Literature research</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vMerge="1"/>
                <a:tc gridSpan="5">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Develop higher complexity models (2-leg, additional muscles)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Workflow development</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Ensure GRF at pedals is reasonable</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Collect data on parameterizations</a:t>
                      </a:r>
                      <a:endParaRPr sz="1300">
                        <a:latin typeface="Times New Roman"/>
                        <a:ea typeface="Times New Roman"/>
                        <a:cs typeface="Times New Roman"/>
                        <a:sym typeface="Times New Roman"/>
                      </a:endParaRPr>
                    </a:p>
                  </a:txBody>
                  <a:tcPr marT="91425" marB="91425" marR="91425" marL="91425" anchor="ctr"/>
                </a:tc>
                <a:tc hMerge="1"/>
                <a:tc hMerge="1"/>
              </a:tr>
              <a:tr h="381000">
                <a:tc gridSpan="9">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Meet with OpenSim experts &amp; document research and process thoroughly</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c hMerge="1"/>
              </a:tr>
              <a:tr h="381000">
                <a:tc>
                  <a:txBody>
                    <a:bodyPr/>
                    <a:lstStyle/>
                    <a:p>
                      <a:pPr indent="0" lvl="0" marL="0" rtl="0" algn="ctr">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txBody>
                  <a:tcPr marT="91425" marB="91425" marR="91425" marL="91425"/>
                </a:tc>
                <a:tc gridSpan="8">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Compute muscle forces &amp; metabolic output through CMC</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r>
            </a:tbl>
          </a:graphicData>
        </a:graphic>
      </p:graphicFrame>
      <p:sp>
        <p:nvSpPr>
          <p:cNvPr id="183" name="Google Shape;183;p31"/>
          <p:cNvSpPr txBox="1"/>
          <p:nvPr/>
        </p:nvSpPr>
        <p:spPr>
          <a:xfrm>
            <a:off x="3247825" y="1142776"/>
            <a:ext cx="658800" cy="1104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184" name="Google Shape;184;p31"/>
          <p:cNvSpPr txBox="1"/>
          <p:nvPr/>
        </p:nvSpPr>
        <p:spPr>
          <a:xfrm>
            <a:off x="3850177" y="1017731"/>
            <a:ext cx="234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erif Pro"/>
                <a:ea typeface="Source Serif Pro"/>
                <a:cs typeface="Source Serif Pro"/>
                <a:sym typeface="Source Serif Pro"/>
              </a:rPr>
              <a:t>→ Currently in progress</a:t>
            </a:r>
            <a:endParaRPr sz="1000">
              <a:latin typeface="Source Serif Pro"/>
              <a:ea typeface="Source Serif Pro"/>
              <a:cs typeface="Source Serif Pro"/>
              <a:sym typeface="Source Serif Pro"/>
            </a:endParaRPr>
          </a:p>
        </p:txBody>
      </p:sp>
      <p:sp>
        <p:nvSpPr>
          <p:cNvPr id="185" name="Google Shape;185;p31"/>
          <p:cNvSpPr txBox="1"/>
          <p:nvPr/>
        </p:nvSpPr>
        <p:spPr>
          <a:xfrm>
            <a:off x="5544325" y="4262150"/>
            <a:ext cx="3000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Source Serif Pro"/>
                <a:ea typeface="Source Serif Pro"/>
                <a:cs typeface="Source Serif Pro"/>
                <a:sym typeface="Source Serif Pro"/>
              </a:rPr>
              <a:t>*</a:t>
            </a:r>
            <a:r>
              <a:rPr i="1" lang="en">
                <a:solidFill>
                  <a:schemeClr val="dk1"/>
                </a:solidFill>
                <a:latin typeface="Source Serif Pro"/>
                <a:ea typeface="Source Serif Pro"/>
                <a:cs typeface="Source Serif Pro"/>
                <a:sym typeface="Source Serif Pro"/>
              </a:rPr>
              <a:t>Presentation on Monday</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490250" y="450150"/>
            <a:ext cx="38829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Thank you</a:t>
            </a:r>
            <a:endParaRPr/>
          </a:p>
        </p:txBody>
      </p:sp>
      <p:pic>
        <p:nvPicPr>
          <p:cNvPr id="191" name="Google Shape;191;p32"/>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
        <p:nvSpPr>
          <p:cNvPr id="192" name="Google Shape;192;p32"/>
          <p:cNvSpPr txBox="1"/>
          <p:nvPr/>
        </p:nvSpPr>
        <p:spPr>
          <a:xfrm>
            <a:off x="5612025" y="2393800"/>
            <a:ext cx="2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Source Serif Pro"/>
                <a:ea typeface="Source Serif Pro"/>
                <a:cs typeface="Source Serif Pro"/>
                <a:sym typeface="Source Serif Pro"/>
              </a:rPr>
              <a:t>INSERT BLOOPER GIFS</a:t>
            </a:r>
            <a:endParaRPr>
              <a:highlight>
                <a:srgbClr val="FFFF00"/>
              </a:highlight>
              <a:latin typeface="Source Serif Pro"/>
              <a:ea typeface="Source Serif Pro"/>
              <a:cs typeface="Source Serif Pro"/>
              <a:sym typeface="Source Serif Pro"/>
            </a:endParaRPr>
          </a:p>
        </p:txBody>
      </p:sp>
      <p:pic>
        <p:nvPicPr>
          <p:cNvPr id="193" name="Google Shape;193;p32"/>
          <p:cNvPicPr preferRelativeResize="0"/>
          <p:nvPr/>
        </p:nvPicPr>
        <p:blipFill>
          <a:blip r:embed="rId4">
            <a:alphaModFix/>
          </a:blip>
          <a:stretch>
            <a:fillRect/>
          </a:stretch>
        </p:blipFill>
        <p:spPr>
          <a:xfrm>
            <a:off x="4265525" y="1357113"/>
            <a:ext cx="2953380" cy="1236786"/>
          </a:xfrm>
          <a:prstGeom prst="rect">
            <a:avLst/>
          </a:prstGeom>
          <a:noFill/>
          <a:ln>
            <a:noFill/>
          </a:ln>
        </p:spPr>
      </p:pic>
      <p:pic>
        <p:nvPicPr>
          <p:cNvPr id="194" name="Google Shape;194;p32"/>
          <p:cNvPicPr preferRelativeResize="0"/>
          <p:nvPr/>
        </p:nvPicPr>
        <p:blipFill>
          <a:blip r:embed="rId5">
            <a:alphaModFix/>
          </a:blip>
          <a:stretch>
            <a:fillRect/>
          </a:stretch>
        </p:blipFill>
        <p:spPr>
          <a:xfrm>
            <a:off x="6248909" y="1357113"/>
            <a:ext cx="2895090" cy="1236785"/>
          </a:xfrm>
          <a:prstGeom prst="rect">
            <a:avLst/>
          </a:prstGeom>
          <a:noFill/>
          <a:ln>
            <a:noFill/>
          </a:ln>
        </p:spPr>
      </p:pic>
      <p:pic>
        <p:nvPicPr>
          <p:cNvPr id="195" name="Google Shape;195;p32"/>
          <p:cNvPicPr preferRelativeResize="0"/>
          <p:nvPr/>
        </p:nvPicPr>
        <p:blipFill>
          <a:blip r:embed="rId6">
            <a:alphaModFix/>
          </a:blip>
          <a:stretch>
            <a:fillRect/>
          </a:stretch>
        </p:blipFill>
        <p:spPr>
          <a:xfrm>
            <a:off x="4265525" y="2593898"/>
            <a:ext cx="2895077" cy="1236789"/>
          </a:xfrm>
          <a:prstGeom prst="rect">
            <a:avLst/>
          </a:prstGeom>
          <a:noFill/>
          <a:ln>
            <a:noFill/>
          </a:ln>
        </p:spPr>
      </p:pic>
      <p:pic>
        <p:nvPicPr>
          <p:cNvPr id="196" name="Google Shape;196;p32"/>
          <p:cNvPicPr preferRelativeResize="0"/>
          <p:nvPr/>
        </p:nvPicPr>
        <p:blipFill>
          <a:blip r:embed="rId7">
            <a:alphaModFix/>
          </a:blip>
          <a:stretch>
            <a:fillRect/>
          </a:stretch>
        </p:blipFill>
        <p:spPr>
          <a:xfrm>
            <a:off x="6656122" y="2593898"/>
            <a:ext cx="2487878" cy="12367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718850" y="450150"/>
            <a:ext cx="3882900" cy="81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Notes</a:t>
            </a:r>
            <a:endParaRPr/>
          </a:p>
        </p:txBody>
      </p:sp>
      <p:pic>
        <p:nvPicPr>
          <p:cNvPr id="202" name="Google Shape;202;p33"/>
          <p:cNvPicPr preferRelativeResize="0"/>
          <p:nvPr/>
        </p:nvPicPr>
        <p:blipFill rotWithShape="1">
          <a:blip r:embed="rId3">
            <a:alphaModFix/>
          </a:blip>
          <a:srcRect b="20217" l="0" r="0" t="0"/>
          <a:stretch/>
        </p:blipFill>
        <p:spPr>
          <a:xfrm>
            <a:off x="384425" y="556504"/>
            <a:ext cx="748101" cy="596874"/>
          </a:xfrm>
          <a:prstGeom prst="rect">
            <a:avLst/>
          </a:prstGeom>
          <a:noFill/>
          <a:ln>
            <a:noFill/>
          </a:ln>
        </p:spPr>
      </p:pic>
      <p:sp>
        <p:nvSpPr>
          <p:cNvPr id="203" name="Google Shape;203;p33"/>
          <p:cNvSpPr txBox="1"/>
          <p:nvPr/>
        </p:nvSpPr>
        <p:spPr>
          <a:xfrm>
            <a:off x="1132525" y="1262850"/>
            <a:ext cx="578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Justin: Can we get torsional stiffness of the joints?</a:t>
            </a:r>
            <a:endParaRPr>
              <a:latin typeface="Source Serif Pro"/>
              <a:ea typeface="Source Serif Pro"/>
              <a:cs typeface="Source Serif Pro"/>
              <a:sym typeface="Source Serif Pro"/>
            </a:endParaRPr>
          </a:p>
          <a:p>
            <a:pPr indent="-317500" lvl="0" marL="457200" rtl="0" algn="l">
              <a:spcBef>
                <a:spcPts val="0"/>
              </a:spcBef>
              <a:spcAft>
                <a:spcPts val="0"/>
              </a:spcAft>
              <a:buSzPts val="1400"/>
              <a:buFont typeface="Source Serif Pro"/>
              <a:buChar char="-"/>
            </a:pPr>
            <a:r>
              <a:rPr lang="en">
                <a:latin typeface="Source Serif Pro"/>
                <a:ea typeface="Source Serif Pro"/>
                <a:cs typeface="Source Serif Pro"/>
                <a:sym typeface="Source Serif Pro"/>
              </a:rPr>
              <a:t>Apparently stiffness depends on muscle activation</a:t>
            </a:r>
            <a:endParaRPr>
              <a:latin typeface="Source Serif Pro"/>
              <a:ea typeface="Source Serif Pro"/>
              <a:cs typeface="Source Serif Pro"/>
              <a:sym typeface="Source Serif Pro"/>
            </a:endParaRPr>
          </a:p>
          <a:p>
            <a:pPr indent="-317500" lvl="0" marL="457200" rtl="0" algn="l">
              <a:spcBef>
                <a:spcPts val="0"/>
              </a:spcBef>
              <a:spcAft>
                <a:spcPts val="0"/>
              </a:spcAft>
              <a:buSzPts val="1400"/>
              <a:buFont typeface="Source Serif Pro"/>
              <a:buChar char="-"/>
            </a:pPr>
            <a:r>
              <a:rPr lang="en">
                <a:latin typeface="Source Serif Pro"/>
                <a:ea typeface="Source Serif Pro"/>
                <a:cs typeface="Source Serif Pro"/>
                <a:sym typeface="Source Serif Pro"/>
              </a:rPr>
              <a:t>Looking at the extremes of joints? Would be useful</a:t>
            </a:r>
            <a:endParaRPr>
              <a:latin typeface="Source Serif Pro"/>
              <a:ea typeface="Source Serif Pro"/>
              <a:cs typeface="Source Serif Pro"/>
              <a:sym typeface="Source Serif Pro"/>
            </a:endParaRPr>
          </a:p>
          <a:p>
            <a:pPr indent="-317500" lvl="0" marL="457200" rtl="0" algn="l">
              <a:spcBef>
                <a:spcPts val="0"/>
              </a:spcBef>
              <a:spcAft>
                <a:spcPts val="0"/>
              </a:spcAft>
              <a:buSzPts val="1400"/>
              <a:buFont typeface="Source Serif Pro"/>
              <a:buChar char="-"/>
            </a:pPr>
            <a:r>
              <a:rPr lang="en">
                <a:latin typeface="Source Serif Pro"/>
                <a:ea typeface="Source Serif Pro"/>
                <a:cs typeface="Source Serif Pro"/>
                <a:sym typeface="Source Serif Pro"/>
              </a:rPr>
              <a:t>LOOK IN OSIM, ASK CARMICHAEL</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l">
              <a:spcBef>
                <a:spcPts val="0"/>
              </a:spcBef>
              <a:spcAft>
                <a:spcPts val="0"/>
              </a:spcAft>
              <a:buNone/>
            </a:pPr>
            <a:r>
              <a:rPr lang="en">
                <a:latin typeface="Source Serif Pro"/>
                <a:ea typeface="Source Serif Pro"/>
                <a:cs typeface="Source Serif Pro"/>
                <a:sym typeface="Source Serif Pro"/>
              </a:rPr>
              <a:t> </a:t>
            </a:r>
            <a:endParaRPr>
              <a:latin typeface="Source Serif Pro"/>
              <a:ea typeface="Source Serif Pro"/>
              <a:cs typeface="Source Serif Pro"/>
              <a:sym typeface="Source Serif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